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86" r:id="rId6"/>
    <p:sldId id="285" r:id="rId7"/>
    <p:sldId id="261" r:id="rId8"/>
    <p:sldId id="289" r:id="rId9"/>
    <p:sldId id="262" r:id="rId10"/>
    <p:sldId id="288" r:id="rId11"/>
    <p:sldId id="263" r:id="rId12"/>
    <p:sldId id="264" r:id="rId13"/>
    <p:sldId id="290" r:id="rId14"/>
    <p:sldId id="287" r:id="rId15"/>
    <p:sldId id="265" r:id="rId16"/>
    <p:sldId id="292" r:id="rId17"/>
    <p:sldId id="291" r:id="rId18"/>
    <p:sldId id="294" r:id="rId19"/>
    <p:sldId id="308" r:id="rId20"/>
    <p:sldId id="296" r:id="rId21"/>
    <p:sldId id="307" r:id="rId22"/>
    <p:sldId id="303" r:id="rId23"/>
    <p:sldId id="304" r:id="rId24"/>
    <p:sldId id="305" r:id="rId25"/>
    <p:sldId id="306" r:id="rId26"/>
    <p:sldId id="295" r:id="rId27"/>
    <p:sldId id="297" r:id="rId28"/>
    <p:sldId id="298" r:id="rId29"/>
    <p:sldId id="299" r:id="rId30"/>
    <p:sldId id="300" r:id="rId31"/>
    <p:sldId id="301" r:id="rId32"/>
    <p:sldId id="302" r:id="rId33"/>
    <p:sldId id="274" r:id="rId34"/>
    <p:sldId id="309" r:id="rId35"/>
    <p:sldId id="310" r:id="rId36"/>
    <p:sldId id="311" r:id="rId37"/>
    <p:sldId id="326" r:id="rId38"/>
    <p:sldId id="327" r:id="rId39"/>
    <p:sldId id="313" r:id="rId40"/>
    <p:sldId id="320" r:id="rId41"/>
    <p:sldId id="322" r:id="rId42"/>
    <p:sldId id="323" r:id="rId43"/>
    <p:sldId id="324" r:id="rId44"/>
    <p:sldId id="325" r:id="rId45"/>
    <p:sldId id="284" r:id="rId4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8" roundtripDataSignature="AMtx7mhUXxHd8PCb8032dZO9X+pc2Lit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customschemas.google.com/relationships/presentationmetadata" Target="meta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770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25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114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162ba606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8162ba606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Batthyány iskola homlokzatáról kép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39881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7813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81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3931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05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3373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817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48051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56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2851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6300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978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3940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172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162ba606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8162ba606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Batthyány iskola homlokzatáról kép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7178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31908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67239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162ba606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8162ba606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Batthyány iskola homlokzatáról kép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65739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85728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07411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4401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75439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63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7316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9879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55130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30fe99e3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230fe99e3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37330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72427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3295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8042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0fe99e3f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0fe99e3f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4804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3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ruckner.richard@budavar.hu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0" y="567070"/>
            <a:ext cx="8520600" cy="280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dirty="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SzPct val="175084"/>
            </a:pPr>
            <a:r>
              <a:rPr lang="en-GB" sz="33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3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4400" b="1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Lakossági</a:t>
            </a:r>
            <a:r>
              <a:rPr lang="en-GB" sz="4400" b="1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400" b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tájékoztató</a:t>
            </a:r>
            <a:r>
              <a:rPr lang="en-GB" sz="4400" b="1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400" b="1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fórum</a:t>
            </a:r>
            <a:r>
              <a:rPr lang="en-GB" sz="4400" b="1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6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6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6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6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sz="3600" dirty="0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A Budavári Önkormányzat </a:t>
            </a:r>
            <a:r>
              <a:rPr lang="en-GB" sz="3300" dirty="0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pályázati lehetőségeiről</a:t>
            </a:r>
            <a:r>
              <a:rPr lang="hu-HU" sz="3300" dirty="0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– természetes személyek részére</a:t>
            </a:r>
            <a:r>
              <a:rPr lang="en-GB" sz="33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33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3300" dirty="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3055088"/>
            <a:ext cx="8520600" cy="800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00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2024</a:t>
            </a:r>
            <a:endParaRPr sz="20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3906972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3" y="4120808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311700" y="557561"/>
            <a:ext cx="8520600" cy="448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benyújtásának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kötelező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elemei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mellékletei</a:t>
            </a:r>
            <a:r>
              <a:rPr lang="hu-HU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br>
              <a:rPr lang="hu-HU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( folytatás)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buClr>
                <a:srgbClr val="073763"/>
              </a:buClr>
              <a:buSzPts val="1695"/>
            </a:pPr>
            <a:endParaRPr lang="hu-HU" sz="16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kiírás 2.1.2. pont szerinti lakásbérlet esetén a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lakáshasználat jogcímét igazoló okirat másolat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pályázati kiírás 2.1.2. pont szerinti lakásbérlet esetén a lakás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tulajdonosának/tulajdonosainak írásbeli hozzájárulása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korszerűsítési munkálatokhoz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valamint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felek </a:t>
            </a: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megállapodása 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korszerűsítéssel létrehozott új érték tulajdonjogát illetően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és a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felek közötti elszámolás 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módjáról legalább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teljes bizonyító erejű magánokiratban,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ényképfelvételek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korszerűsítés előtti állapotról (legalább 3 db), amennyiben megkezdődött a projekt megvalósítása.</a:t>
            </a:r>
            <a:endParaRPr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>
              <a:lnSpc>
                <a:spcPct val="95000"/>
              </a:lnSpc>
              <a:buSzPts val="1665"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7224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408878"/>
            <a:ext cx="8520600" cy="4436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hu-HU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benyújtás </a:t>
            </a:r>
            <a:r>
              <a:rPr lang="hu-HU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helye és módja:</a:t>
            </a:r>
          </a:p>
          <a:p>
            <a:pPr marL="101600" lvl="0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hu-HU" sz="20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(eredetiben aláírva)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személyesen,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Polgármesteri Hivatal székhelyén (1014 Budapest, I. kerület, Kapisztrán tér 1.) a földszinti ügyfélszolgálati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irodán</a:t>
            </a: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postai úton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– 1276 Budapest, Pf.: 1198. postafiók címre címezve – van lehetőség a pályázati kiírásban megjelölt határidőig. A borítékon fel kell tüntetni a pályázat azonosítóját: </a:t>
            </a:r>
            <a:r>
              <a:rPr lang="hu-HU" sz="1600" i="1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 „Természetes személyek részére nem önkormányzati tulajdonú I. kerületi lakóingatlanok energetikai korszerűsítésének támogatására”.</a:t>
            </a: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agy </a:t>
            </a:r>
            <a:r>
              <a:rPr lang="hu-HU" sz="16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elektronikus úton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a pályázat az energetikaipalyazat@budavar.hu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elektronikus címre történő megküldésével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ez esetben a </a:t>
            </a:r>
            <a:r>
              <a:rPr lang="hu-HU" sz="16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pdf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formátumú pályázatot elektronikus aláírással – AVDH hitelesítéssel – kell ellátni), </a:t>
            </a:r>
            <a:endParaRPr lang="hu-HU" sz="16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pályázó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ügyfélkapujának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használatával a https://epapir.gov.hu weboldalon keresztül (az önkormányzat KRID azonosítója: 131973180).</a:t>
            </a:r>
            <a:r>
              <a:rPr lang="en-GB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indent="-285750">
              <a:lnSpc>
                <a:spcPct val="95000"/>
              </a:lnSpc>
              <a:buSzPts val="770"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 dirty="0">
              <a:solidFill>
                <a:srgbClr val="0B53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512956"/>
            <a:ext cx="8520600" cy="45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r>
              <a:rPr lang="hu-HU" sz="29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Határidők:</a:t>
            </a:r>
          </a:p>
          <a:p>
            <a:pPr lvl="0">
              <a:lnSpc>
                <a:spcPct val="95000"/>
              </a:lnSpc>
              <a:buClr>
                <a:srgbClr val="073763"/>
              </a:buClr>
              <a:buFont typeface="Montserrat"/>
              <a:buChar char="●"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en-GB" sz="23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Benyújtási</a:t>
            </a:r>
            <a:r>
              <a:rPr lang="en-GB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határidő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meghirdetéstől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folyamatos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pályázati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keret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kimerüléséig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de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legfeljebb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2024.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október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15-ig</a:t>
            </a:r>
            <a:r>
              <a:rPr lang="hu-HU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pályázati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kiírásnak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megfelelő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pályázatok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sorrendjében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pályázati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keret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erejéig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részesülnek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támogatásban</a:t>
            </a:r>
            <a:r>
              <a:rPr lang="hu-HU" sz="2300" i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pályázatok elbírálása: 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z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átvizsgált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döntésre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előkészített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pályázatokról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Budapest I.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kerület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Budavári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Képviselő-testületének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Városfejlesztési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Innovációs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Környezetvédelmi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Bizottsága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30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napon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belül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Szerződéskötés :A nyertes pályázókkal </a:t>
            </a:r>
            <a:r>
              <a:rPr lang="hu-HU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döntést követő 30 napon belül 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Budapest I. kerület Budavári Önkormányzat támogatási szerződést </a:t>
            </a:r>
            <a:r>
              <a:rPr lang="hu-HU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köt</a:t>
            </a:r>
            <a:endParaRPr lang="hu-HU"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megvalósításának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időintervalluma</a:t>
            </a:r>
            <a:r>
              <a:rPr lang="hu-HU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támogatási szerződés hatályba lépésétől számított </a:t>
            </a:r>
            <a:r>
              <a:rPr lang="hu-HU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180 nap 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(azaz a végszámla kiállításának időpontja nem lehet későbbi, mint a 180. nap).</a:t>
            </a:r>
            <a:endParaRPr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2167"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</a:pP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elszámolást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projekt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megvalósítását</a:t>
            </a:r>
            <a:r>
              <a:rPr lang="en-GB" sz="23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követő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30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napon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belül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benyújtani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de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legkésőbb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támogatási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szerződés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hatálybalépést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követő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210. nap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végéig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hu-HU"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indent="-352167">
              <a:lnSpc>
                <a:spcPct val="120000"/>
              </a:lnSpc>
              <a:buClr>
                <a:srgbClr val="073763"/>
              </a:buClr>
              <a:buChar char="●"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512956"/>
            <a:ext cx="8520600" cy="45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r>
              <a:rPr lang="hu-HU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Hiánypótlás:</a:t>
            </a:r>
          </a:p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endParaRPr lang="hu-HU" sz="26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benyújtását követő legkésőbb 30 napon belül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alkalommal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Hiánypótlási határidő: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legalább 15, legfeljebb 30 nap.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Hiánypótlási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felhívás esetén a pályázat a hiánypótlás teljesítését követő naptól minősül a benyújtási sorrend tekintetében benyújtottnak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457200" indent="-352167">
              <a:lnSpc>
                <a:spcPct val="120000"/>
              </a:lnSpc>
              <a:buClr>
                <a:srgbClr val="073763"/>
              </a:buClr>
              <a:buChar char="●"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899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468351"/>
            <a:ext cx="8520600" cy="437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Kapcsolattartás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01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None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energetikaipalyazat@budavar.hu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kapcsolattartók</a:t>
            </a:r>
            <a:r>
              <a:rPr lang="en-GB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hu-HU" sz="2000" b="1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en-GB" sz="20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László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Veronika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beruházási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ügyintéző</a:t>
            </a: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laszlo.veronika@budavar.hu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telefon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+36 1 458 3020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Újszászi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Györgyi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környezetvédelmi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referens</a:t>
            </a: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ujszaszi.gyorgyi@budavar.hu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telefon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+36 1 458 3083, +36 20 353 9336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sz="28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8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PÁLYÁZATI LEHETŐSÉG</a:t>
            </a:r>
            <a:b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 cap="all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kertszépítés</a:t>
            </a: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 cap="all" dirty="0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ÉS ZÖLDHOMLOKZAT-LÉTESÍTÉS </a:t>
            </a:r>
            <a:r>
              <a:rPr lang="en-GB" sz="2800" cap="all" dirty="0" err="1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támogatására</a:t>
            </a:r>
            <a:endParaRPr sz="2800" cap="all" dirty="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3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162ba6061_0_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g18162ba6061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5925" y="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18162ba6061_0_8"/>
          <p:cNvSpPr txBox="1">
            <a:spLocks noGrp="1"/>
          </p:cNvSpPr>
          <p:nvPr>
            <p:ph type="body" idx="1"/>
          </p:nvPr>
        </p:nvSpPr>
        <p:spPr>
          <a:xfrm>
            <a:off x="311700" y="579863"/>
            <a:ext cx="8520600" cy="447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63233">
              <a:spcBef>
                <a:spcPts val="1200"/>
              </a:spcBef>
              <a:buSzPct val="91666"/>
            </a:pP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nyílt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formája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vissza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térítendő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Rendelkezésre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álló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keretösszeg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lang="hu-HU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20333" indent="0">
              <a:spcBef>
                <a:spcPts val="1200"/>
              </a:spcBef>
              <a:buSzPct val="91666"/>
              <a:buNone/>
            </a:pP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		2</a:t>
            </a:r>
            <a:r>
              <a:rPr lang="en-GB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 </a:t>
            </a:r>
            <a:r>
              <a:rPr lang="en-GB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000 000 Ft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azaz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húszmillió</a:t>
            </a:r>
            <a:r>
              <a:rPr lang="en-GB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forint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és elnyerhető támogatás mértékének alsó és felső határa: legalább 30 000 Ft legfeljebb 1 300 000 Ft.</a:t>
            </a: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maximális támogatási intenzitás mértéke: a projekt összköltségének 50%-a, de legfeljebb 1 300 000 Ft pályázatonként.</a:t>
            </a: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szükséges saját forrás mértéke: a projekt összköltségének 50%-a, de ha a tervezett projekt összköltsége meghaladja a 2 600 000 Ft-ot, abban az esetben a többletköltség a pályázó önrésze, a támogatási intenzitás mértékének arányos csökkenése mellett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120333" indent="0">
              <a:spcBef>
                <a:spcPts val="1200"/>
              </a:spcBef>
              <a:buSzPct val="91666"/>
              <a:buNone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818"/>
              <a:buNone/>
            </a:pPr>
            <a:endParaRPr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8"/>
          <p:cNvSpPr txBox="1">
            <a:spLocks noGrp="1"/>
          </p:cNvSpPr>
          <p:nvPr>
            <p:ph type="body" idx="1"/>
          </p:nvPr>
        </p:nvSpPr>
        <p:spPr>
          <a:xfrm>
            <a:off x="311700" y="215590"/>
            <a:ext cx="8520600" cy="4802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>
              <a:buNone/>
            </a:pPr>
            <a:r>
              <a:rPr lang="hu-HU" sz="2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</a:t>
            </a:r>
            <a:r>
              <a:rPr lang="hu-HU" sz="2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célja:</a:t>
            </a:r>
          </a:p>
          <a:p>
            <a:pPr marL="114300" lvl="0" indent="0">
              <a:buNone/>
            </a:pPr>
            <a:endParaRPr lang="hu-HU" sz="2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just">
              <a:lnSpc>
                <a:spcPct val="125000"/>
              </a:lnSpc>
              <a:buNone/>
            </a:pPr>
            <a:r>
              <a:rPr lang="hu-HU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célja a Budapest I. Kerület Budavári Önkormányzat Fenntartható Energia és Klíma Akciótervében meghatározott célok elérése érdekében </a:t>
            </a:r>
            <a:r>
              <a:rPr lang="hu-HU" sz="20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biodiverzitást</a:t>
            </a:r>
            <a:r>
              <a:rPr lang="hu-HU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növelő, klímahatékonyságot javító beruházások támogatása körében zöldfelületek növelése és minőségi fejlesztése, valamint homlokzati zöldfalak létesítésének elősegítése</a:t>
            </a:r>
            <a:r>
              <a:rPr lang="hu-HU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114300" indent="0" algn="just">
              <a:lnSpc>
                <a:spcPct val="125000"/>
              </a:lnSpc>
              <a:buNone/>
            </a:pPr>
            <a:endParaRPr sz="2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9776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27102" y="312234"/>
            <a:ext cx="8505198" cy="4578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jogosultak:</a:t>
            </a: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Pályázatot nyújthatnak be olyan </a:t>
            </a:r>
            <a:r>
              <a:rPr lang="hu-HU" sz="2004" u="sng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magánszemélyek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(gazdálkodó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szervezetek, társasházak, tulajdonosi közösségek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,) akik tulajdonosai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társtulajdonosai vagy bérlői olyan Budapest I. kerület közigazgatási területén lévő ingatlannak, amelyhez udvar, kert tartozik, vagy amelyen udvar, kert létesíthető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endParaRPr lang="hu-HU" sz="17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51428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nyújtható támogatás azon </a:t>
            </a:r>
            <a:r>
              <a:rPr lang="hu-HU" sz="8000" b="1" u="sng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magánszemély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esetében:</a:t>
            </a:r>
          </a:p>
          <a:p>
            <a:pPr marL="0" lvl="0" indent="0">
              <a:buNone/>
            </a:pPr>
            <a:endParaRPr lang="hu-HU" sz="8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akinek lejárt határidejű köztartozása van az Önkormányzat felé,</a:t>
            </a: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akinek az Önkormányzattal fennálló egyéb szerződéses kapcsolatából adódóan tartósan, legalább három hónapja fennálló, nem teljesített kötelezettsége van,</a:t>
            </a: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a korábbi Önkormányzat által nyújtott támogatásához kapcsolódó, lejárt elszámolási kötelezettségét nem teljesítette,</a:t>
            </a: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a támogatási döntést megelőző, vagy a döntés meghozatalát követő támogatási jogviszony létrehozatalára irányuló eljárásban valótlan, vagy megtévesztő adatot közölt, vagy nyilatkozatot tett.</a:t>
            </a:r>
          </a:p>
          <a:p>
            <a:pPr marL="0" lvl="0" indent="0">
              <a:buNone/>
            </a:pPr>
            <a:endParaRPr lang="hu-HU" sz="64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64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64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nyújtására irányuló támogatási döntés meghozatalának feltétele, hogy a pályázó a pályázati kiírásban foglaltaknak maradéktalanul eleget tegyen.</a:t>
            </a:r>
          </a:p>
          <a:p>
            <a:pPr marL="0" lvl="0" indent="0">
              <a:buNone/>
            </a:pPr>
            <a:endParaRPr lang="hu-HU" sz="64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6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Érvénytelen </a:t>
            </a: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pályázat, </a:t>
            </a:r>
            <a:r>
              <a:rPr lang="hu-HU" sz="6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 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pályázati kiírás alapján nem jogosult pályázó nyújtotta be;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a támogatandó célokra nyújtották be;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határidőn túl került benyújtásra;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hiánypótlási felhívásnak nem tett eleget a pályázó.</a:t>
            </a:r>
            <a:endParaRPr sz="6800" dirty="0"/>
          </a:p>
        </p:txBody>
      </p:sp>
    </p:spTree>
    <p:extLst>
      <p:ext uri="{BB962C8B-B14F-4D97-AF65-F5344CB8AC3E}">
        <p14:creationId xmlns:p14="http://schemas.microsoft.com/office/powerpoint/2010/main" val="394707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 sz="2800" dirty="0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800" dirty="0">
                <a:solidFill>
                  <a:srgbClr val="351C75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2800" dirty="0">
              <a:solidFill>
                <a:srgbClr val="351C7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6"/>
          <p:cNvSpPr txBox="1">
            <a:spLocks noGrp="1"/>
          </p:cNvSpPr>
          <p:nvPr>
            <p:ph type="subTitle" idx="1"/>
          </p:nvPr>
        </p:nvSpPr>
        <p:spPr>
          <a:xfrm>
            <a:off x="148148" y="858575"/>
            <a:ext cx="8520600" cy="1542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hu-HU" sz="2400" cap="all" dirty="0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Pályázat nem </a:t>
            </a:r>
            <a:r>
              <a:rPr lang="hu-HU" sz="24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önkormányzati tulajdonú I. kerületi </a:t>
            </a:r>
            <a:r>
              <a:rPr lang="hu-HU" sz="2400" cap="all" dirty="0" smtClean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lakóingatlanok</a:t>
            </a:r>
            <a:endParaRPr lang="hu-HU" sz="2400" cap="all" dirty="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/>
            <a:r>
              <a:rPr lang="hu-HU" sz="24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energetikai korszerűsítésének támogatására</a:t>
            </a:r>
            <a:endParaRPr sz="2400" cap="all" dirty="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6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hu-HU" sz="72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tervezett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kertépítési munkákra, vagy a jelen pályázat közzétételét követően megkezdett, de a pályázati döntésig még be nem fejezett kertépítési munkákra, vagy már meglévő kert továbbfejlesztésére,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tervezett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eszközbeszerzésre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tervezett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zöldhomlokzat-létesítési munkákra, vagy a jelen pályázat közzétételét követően megkezdett, de a pályázati döntésig még be nem fejezett munkákra, vagy már meglévő zöldhomlokzat továbbfejlesztésére nyújtható be.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endParaRPr lang="hu-HU" sz="7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670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Kertépítési </a:t>
            </a:r>
            <a:r>
              <a:rPr lang="hu-HU" sz="7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munkákra: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kertrendezési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előkészítő munkák elvégzésére, ideértve az aszfalt, beton feltörését, festési munkálatokat, építési törmelék és egyéb szállítási munkák elvégzését, munkagépek bérlését (lap 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vibro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kerti henger stb.),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termőföld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humusz, 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alginit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egyéb természetes talajjavító és tápanyagpótló szerek beszerzésére és telepítésére, földmunkák elvégzésére,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fák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cserjék, fűszernövények, kúszónövények, lágyszárúak – virágos évelők, egy- és kétnyáriak, palánták, fűmag beszerzésére és telepítésére,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öntözőrendszer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kiépítésére, modernizálására,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növénykonténerek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virágládák, illetve az ezek megépítéséhez szükséges alapanyagok beszerzésére; telepítésére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</a:p>
          <a:p>
            <a:pPr marL="360000" lvl="0" indent="-360000">
              <a:lnSpc>
                <a:spcPct val="120000"/>
              </a:lnSpc>
              <a:spcBef>
                <a:spcPts val="600"/>
              </a:spcBef>
            </a:pP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futónövényekhez rács, háló, zöldfal-létesítéséhez szükséges elemek beszerzésére, illetve ezek kialakítására,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endParaRPr lang="hu-HU" sz="7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256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növényorvosi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favédelmi, idősfa ápolási munkálatok elvégzésére, ehhez szükséges eszközök beszerzésére, és szakértő megbízására,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csobogók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ivókút, esővízgyűjtő, 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drén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beszerzésére, kialakítására,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gyalogos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burkolatok létesítésére,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kész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kertibútorok, kiegészítők (pl. padok, asztalok, ágyások, madárodú és -itató, rovarhotel, hulladékgyűjtő, komposztkeret, kerti csap, kerékpártároló)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beszerzésére,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kerti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szerszámok beszerzésére (gereblye, ásó, lapát, csákány, talicska, hulladékgyűjtő zsák),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szükséges műszaki vizsgálatokra, szakértői és tervezési díjakra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7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3107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Meglévő </a:t>
            </a:r>
            <a:r>
              <a:rPr lang="hu-HU" sz="7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kertek ökológiai, minőségi fejlesztésére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őshonos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hazai növényfajok alkalmazására,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madár-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 rovarbarát növényalkalmazás és egyéb élővilágbarát megoldások kialakítására (madáritató, -odú, fészek, rovarhotel, gyíkvár 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stb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esővízmegtartó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módszerek alkalmazására (előnyt élveznek azok a projektek, ahol a kert területén begyűjtött csapadékkal történik a locsolás),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vegyszermentes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tápanyag-gazdálkodásra és növényvédelemre,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biodiverz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ágyások létesítésére, 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biodiverzitást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növelő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megoldásokra,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kerti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zöldhulladék helyben tartására és visszaforgatására (komposztálás).</a:t>
            </a:r>
          </a:p>
          <a:p>
            <a:pPr marL="0" lvl="0" indent="0">
              <a:buNone/>
            </a:pPr>
            <a:endParaRPr lang="hu-HU" sz="72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581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Önállóan </a:t>
            </a:r>
            <a:r>
              <a:rPr lang="hu-HU" sz="7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támogatható eszközbeszerzésre: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esővízgyűjtő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 komposztáló keret beszerzésére, telepítésére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Önállóan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zöldhomlokzat-létesítésére: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támszerkezetet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igénylő kúszónövényekkel kialakított, közvetlenül a falszer-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kezetre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futtatott, talajkapcsolatos, terepsíkon elhelyezett ültetőkonténerből, vagy homlokzatra rögzített ültetőkonténerből futtatott zöldfal kialakítására;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támszerkezetre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futtatott, talajkapcsolatos, terepsíkon elhelyezett ültetőkonté­nerből, vagy homlokzatra rögzített ültetőkonténerből futtatott zöldfal kialakítá­sára;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csüngő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habitusú növényekből, a homlokzat bármely szintjén elhelyezett ültető­edényből csüngőkkel kialakított zöldfal-létesítésre</a:t>
            </a:r>
            <a:r>
              <a:rPr lang="hu-HU" sz="7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6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Elbírálásnál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előnyt élveznek azok a pályázatok, amelyek esetében:</a:t>
            </a:r>
          </a:p>
          <a:p>
            <a:pPr marL="0" lvl="0" indent="0">
              <a:buNone/>
            </a:pPr>
            <a:endParaRPr lang="hu-HU" sz="8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elvárt 60%-</a:t>
            </a:r>
            <a:r>
              <a:rPr lang="hu-HU" sz="7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nál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magasabb a közvetlen zöldfelület-létesítési költség részaránya,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tervek közösségi tervezéssel jönnek létre </a:t>
            </a:r>
            <a:r>
              <a:rPr lang="hu-HU" sz="56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– a lakóközösség tagjainak bevonásával, folyamatos, rendszeres közbenjárásával és közös javaslataik alapján, együtt alakítják ki az udvarzöldítési tervet, programot, amit az egyeztető gyűlésekről, megbeszélésekről készített jegyzőkönyvekkel / fotódokumentációkkal igazolnak,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létrejönnek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udvaron új közösségi rekreációs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funkciók: pihenést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testedzést, közösségi tevékenységet, játékot segítő eszközök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tetőkert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létesül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addig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biológiailag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inaktív tetőfelületen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valósulnak </a:t>
            </a:r>
            <a:r>
              <a:rPr lang="hu-HU" sz="56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 (udvarban </a:t>
            </a:r>
            <a:r>
              <a:rPr lang="hu-HU" sz="56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található építmény -tároló, szaletli, esőbeálló, féltető stb.) vagy alápincézett, aláépített (pl. mélygarázs) udvarban,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újrahasznosított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anyagok használata 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történik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</a:p>
          <a:p>
            <a:pPr marL="360000" indent="-360000">
              <a:spcBef>
                <a:spcPts val="600"/>
              </a:spcBef>
            </a:pP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</a:t>
            </a: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udvar kialakítása illeszkedik stílusában, ritmusában, anyaghasználatában a ház építészeti kialakításához.</a:t>
            </a:r>
          </a:p>
          <a:p>
            <a:pPr marL="0" indent="0">
              <a:spcBef>
                <a:spcPts val="600"/>
              </a:spcBef>
              <a:buNone/>
            </a:pPr>
            <a:endParaRPr lang="hu-HU" sz="64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705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535259"/>
            <a:ext cx="8520600" cy="3865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>
              <a:buNone/>
            </a:pPr>
            <a:r>
              <a:rPr lang="hu-HU" sz="36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támogatható pályázatok:</a:t>
            </a:r>
            <a:endParaRPr lang="hu-HU" sz="36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endParaRPr lang="hu-HU" sz="8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96000" indent="-396000">
              <a:spcBef>
                <a:spcPts val="600"/>
              </a:spcBef>
            </a:pPr>
            <a:r>
              <a:rPr lang="hu-HU" sz="36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Jelen kiírás keretében nem támogatható az Önkormányzat tulajdonában álló épület kertjének fejlesztése.</a:t>
            </a:r>
          </a:p>
          <a:p>
            <a:pPr marL="396000" indent="-396000">
              <a:spcBef>
                <a:spcPts val="600"/>
              </a:spcBef>
            </a:pPr>
            <a:r>
              <a:rPr lang="hu-HU" sz="36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Jelen kiírás keretében nem támogathatók a fenntarthatósági szempontból nagy vízutánpótlási-, ápolási- és karbantartási igényű megoldások, azaz az ültetőedény-soros rendszerű és függőleges gyökérzónás rendszerű zöldfalak kialakítása.</a:t>
            </a:r>
          </a:p>
          <a:p>
            <a:pPr marL="396000" indent="-396000">
              <a:spcBef>
                <a:spcPts val="600"/>
              </a:spcBef>
            </a:pPr>
            <a:r>
              <a:rPr lang="hu-HU" sz="36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nem igényelhető és nem nyújtható a visszaigényelhető általános forgalmi adó </a:t>
            </a:r>
            <a:r>
              <a:rPr lang="hu-HU" sz="36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összegére.</a:t>
            </a:r>
          </a:p>
        </p:txBody>
      </p:sp>
    </p:spTree>
    <p:extLst>
      <p:ext uri="{BB962C8B-B14F-4D97-AF65-F5344CB8AC3E}">
        <p14:creationId xmlns:p14="http://schemas.microsoft.com/office/powerpoint/2010/main" val="29819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311700" y="468351"/>
            <a:ext cx="8520600" cy="4571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benyújtásának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kötelező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elemei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mellékletei</a:t>
            </a: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hu-HU" sz="21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adatlap</a:t>
            </a:r>
            <a:endParaRPr lang="hu-HU" sz="17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sszeférhetetlenségi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 érintettségi 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nyilatkozat</a:t>
            </a:r>
            <a:endParaRPr lang="hu-HU" sz="17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Amennyiben a pályázó nem szerepel az állami adóhatóság által vezetett köztartozásmentes adatbázisban, az állami adóhatóság által kiállított 30 napnál nem régebbi igazolás arról, hogy a pályázónak köztartozása nem áll fenn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Legalább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nem hiteles és 30 napnál nem régebbi tulajdonilap-másolat.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Amennyiben a pályázó közösséget meghatalmazott képviseli, abban az esetben a közösséget alkotó valamennyi tulajdonostárs által aláírt meghatalmazás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Amennyiben a kérelmet tulajdonostárs nyújtja be, az ingatlan valamennyi tulajdonostársa részéről aláírt tulajdonosi hozzájárulás</a:t>
            </a:r>
          </a:p>
          <a:p>
            <a:pPr marL="228600" indent="0">
              <a:lnSpc>
                <a:spcPct val="95000"/>
              </a:lnSpc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1928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311700" y="557561"/>
            <a:ext cx="8520600" cy="4482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benyújtásának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kötelező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elemei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mellékletei</a:t>
            </a:r>
            <a:r>
              <a:rPr lang="hu-HU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br>
              <a:rPr lang="hu-HU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( folytatás)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buClr>
                <a:srgbClr val="073763"/>
              </a:buClr>
              <a:buSzPts val="1695"/>
            </a:pPr>
            <a:endParaRPr lang="hu-HU" sz="16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Társasház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esetében a társasházi alapító okirat másolata, a közös képviselő megválasztására vonatkozó közgyűlési jegyzőkönyv másolata, és a pályázat benyújtásáról szóló közgyűlési döntés jegyzőkönyvének másolata.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Bérlemény esetén tulajdonosi hozzájárulás.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Szomszédos ingatlan érintettsége esetén tulajdonosi hozzájárulás.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Érintettség esetén műemlék hatósági, </a:t>
            </a:r>
            <a:r>
              <a:rPr lang="hu-HU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közműszolgáltatói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hozzájárulások.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Fényképfelvételek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kertszépítés illetve a zöldhomlokzat-létesítés előtti állapotról (legalább 3 db).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Kertépítészeti terv (amennyiben rendelkezésre áll) – nem kötelező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17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71500">
              <a:lnSpc>
                <a:spcPct val="95000"/>
              </a:lnSpc>
              <a:buSzPts val="1665"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427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408878"/>
            <a:ext cx="8520600" cy="4436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hu-HU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benyújtás </a:t>
            </a:r>
            <a:r>
              <a:rPr lang="hu-HU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helye és módja:</a:t>
            </a:r>
          </a:p>
          <a:p>
            <a:pPr marL="101600" lvl="0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hu-HU" sz="20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(eredetiben aláírva)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személyesen,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Polgármesteri Hivatal székhelyén (1014 Budapest, I. kerület, Kapisztrán tér 1.) a földszinti ügyfélszolgálati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irodán</a:t>
            </a: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postai úton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– 1276 Budapest, Pf.: 1198. postafiók címre címezve – van lehetőség a pályázati kiírásban megjelölt határidőig. A borítékon fel kell tüntetni a pályázat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azonosítóját</a:t>
            </a:r>
            <a:r>
              <a:rPr lang="hu-HU" sz="1600" i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hu-HU" sz="1600" i="1" u="sng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,,Pályázat </a:t>
            </a:r>
            <a:r>
              <a:rPr lang="hu-HU" sz="1600" i="1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kertszépítés és zöldhomlokzat-létesítés támogatására 2024</a:t>
            </a:r>
            <a:r>
              <a:rPr lang="hu-HU" sz="1600" i="1" u="sng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”.</a:t>
            </a:r>
            <a:endParaRPr lang="hu-HU" sz="1600" i="1" u="sng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i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agy </a:t>
            </a:r>
            <a:r>
              <a:rPr lang="hu-HU" sz="16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elektronikus úton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a pályázat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  </a:t>
            </a:r>
            <a:r>
              <a:rPr lang="hu-HU" sz="16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kertszepites@budavar.hu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elektronikus címre történő megküldésével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ez esetben a </a:t>
            </a:r>
            <a:r>
              <a:rPr lang="hu-HU" sz="16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pdf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formátumú pályázatot elektronikus aláírással – AVDH hitelesítéssel – kell ellátni), </a:t>
            </a:r>
            <a:endParaRPr lang="hu-HU" sz="16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pályázó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ügyfélkapujának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használatával a https://epapir.gov.hu weboldalon keresztül (az önkormányzat KRID azonosítója: 131973180).</a:t>
            </a:r>
            <a:r>
              <a:rPr lang="en-GB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indent="-285750">
              <a:lnSpc>
                <a:spcPct val="95000"/>
              </a:lnSpc>
              <a:buSzPts val="770"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162ba6061_0_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g18162ba6061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5925" y="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18162ba6061_0_8"/>
          <p:cNvSpPr txBox="1">
            <a:spLocks noGrp="1"/>
          </p:cNvSpPr>
          <p:nvPr>
            <p:ph type="body" idx="1"/>
          </p:nvPr>
        </p:nvSpPr>
        <p:spPr>
          <a:xfrm>
            <a:off x="311700" y="579863"/>
            <a:ext cx="8520600" cy="447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63233">
              <a:spcBef>
                <a:spcPts val="1200"/>
              </a:spcBef>
              <a:buSzPct val="91666"/>
            </a:pP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nyílt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formája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vissza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térítendő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Rendelkezésre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álló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keretösszeg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lang="hu-HU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20333" indent="0">
              <a:spcBef>
                <a:spcPts val="1200"/>
              </a:spcBef>
              <a:buSzPct val="91666"/>
              <a:buNone/>
            </a:pP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		3</a:t>
            </a:r>
            <a:r>
              <a:rPr lang="en-GB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 </a:t>
            </a:r>
            <a:r>
              <a:rPr lang="en-GB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000 000 Ft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azaz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harmincmillió</a:t>
            </a:r>
            <a:r>
              <a:rPr lang="en-GB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forint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elnyerhető támogatás mértékének felső határa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120333" indent="0">
              <a:spcBef>
                <a:spcPts val="1200"/>
              </a:spcBef>
              <a:buSzPct val="91666"/>
              <a:buNone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				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legfeljebb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1 000 000 </a:t>
            </a: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Ft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maximális támogatási intenzitás mértéke: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projekt összköltségének 50%-a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de legfeljebb 1 000 000 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Ft.</a:t>
            </a:r>
          </a:p>
          <a:p>
            <a:pPr marL="120333" indent="0" algn="just">
              <a:spcBef>
                <a:spcPts val="1200"/>
              </a:spcBef>
              <a:buSzPct val="91666"/>
              <a:buNone/>
            </a:pPr>
            <a:r>
              <a:rPr lang="hu-HU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szükséges saját forrás mértéke: a projekt összköltségének 50%-a, de ha a tervezett projekt összköltsége meghaladja a 2 000 000 Ft-ot, abban az esetben a többlet költség a pályázó önrésze, a támogatási intenzitás mértékének csökkenése mellett.</a:t>
            </a:r>
            <a:endParaRPr i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indent="0">
              <a:buSzPct val="75000"/>
              <a:buNone/>
            </a:pP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818"/>
              <a:buNone/>
            </a:pPr>
            <a:endParaRPr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512956"/>
            <a:ext cx="8520600" cy="45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r>
              <a:rPr lang="hu-HU" sz="29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Határidők:</a:t>
            </a:r>
          </a:p>
          <a:p>
            <a:pPr lvl="0">
              <a:lnSpc>
                <a:spcPct val="95000"/>
              </a:lnSpc>
              <a:buClr>
                <a:srgbClr val="073763"/>
              </a:buClr>
              <a:buFont typeface="Montserrat"/>
              <a:buChar char="●"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en-GB" sz="23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Benyújtási</a:t>
            </a:r>
            <a:r>
              <a:rPr lang="en-GB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határidő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meghirdetéstől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folyamatos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pályázati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keret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kimerüléséig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de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legfeljebb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2024.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október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15-ig</a:t>
            </a:r>
            <a:r>
              <a:rPr lang="hu-HU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pályázati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kiírásnak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megfelelő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pályázatok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sorrendjében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pályázati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keret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erejéig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részesülnek</a:t>
            </a:r>
            <a:r>
              <a:rPr lang="en-GB" sz="23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i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támogatásban</a:t>
            </a:r>
            <a:r>
              <a:rPr lang="hu-HU" sz="2300" i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pályázatok elbírálása: 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z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átvizsgált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döntésre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előkészített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pályázatokról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Budapest I.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kerület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Budavári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Képviselő-testületének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Városfejlesztési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Innovációs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Környezetvédelmi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Bizottsága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30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napon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belül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Szerződéskötés :A nyertes pályázókkal </a:t>
            </a:r>
            <a:r>
              <a:rPr lang="hu-HU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döntést követő </a:t>
            </a:r>
            <a:r>
              <a:rPr lang="hu-HU" sz="23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45 </a:t>
            </a:r>
            <a:r>
              <a:rPr lang="hu-HU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napon belül 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Budapest I. kerület Budavári Önkormányzat támogatási szerződést </a:t>
            </a:r>
            <a:r>
              <a:rPr lang="hu-HU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köt</a:t>
            </a:r>
            <a:endParaRPr lang="hu-HU"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megvalósításának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időintervalluma</a:t>
            </a:r>
            <a:r>
              <a:rPr lang="hu-HU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támogatási szerződés hatályba lépésétől számított </a:t>
            </a:r>
            <a:r>
              <a:rPr lang="hu-HU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180 nap 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(azaz a végszámla kiállításának időpontja nem lehet későbbi, mint a 180. nap).</a:t>
            </a:r>
            <a:endParaRPr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2167"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</a:pP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elszámolást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projekt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megvalósítását</a:t>
            </a:r>
            <a:r>
              <a:rPr lang="en-GB" sz="23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követő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30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napon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belül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benyújtani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de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legkésőbb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támogatási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szerződés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hatálybalépést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követő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3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210. nap </a:t>
            </a:r>
            <a:r>
              <a:rPr lang="en-GB" sz="23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végéig</a:t>
            </a:r>
            <a:r>
              <a:rPr lang="en-GB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hu-HU" sz="23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hu-HU" sz="23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indent="-352167">
              <a:lnSpc>
                <a:spcPct val="120000"/>
              </a:lnSpc>
              <a:buClr>
                <a:srgbClr val="073763"/>
              </a:buClr>
              <a:buChar char="●"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6108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512956"/>
            <a:ext cx="8520600" cy="45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r>
              <a:rPr lang="hu-HU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Hiánypótlás:</a:t>
            </a:r>
          </a:p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endParaRPr lang="hu-HU" sz="26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benyújtását követő legkésőbb 30 napon belül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alkalommal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Hiánypótlási határidő: legfeljebb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30 nap.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Hiánypótlási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felhívás esetén a pályázat a hiánypótlás teljesítését követő naptól minősül a benyújtási sorrend tekintetében benyújtottnak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457200" indent="-352167">
              <a:lnSpc>
                <a:spcPct val="120000"/>
              </a:lnSpc>
              <a:buClr>
                <a:srgbClr val="073763"/>
              </a:buClr>
              <a:buChar char="●"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132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468351"/>
            <a:ext cx="8520600" cy="437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Kapcsolattartás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01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None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e-mail: kertszepites@budavar.hu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kapcsolattartók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Mészáros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Róbert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városüzemeltetési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ügyintéző</a:t>
            </a: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meszaros.robert@budavar.hu, 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telef</a:t>
            </a:r>
            <a:r>
              <a:rPr lang="hu-HU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+36 1 458 3046, +36 20 408 6573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Kovács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Orsolya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zöldfelületi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referens</a:t>
            </a: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kovacs.orsolya@budavar.hu, 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telefon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+36 1 458 3040, + 36 20 232 9018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sz="28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en-GB" sz="28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PÁLYÁZATI LEHETŐSÉG</a:t>
            </a:r>
            <a:br>
              <a:rPr lang="en-GB" sz="2800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2800" cap="all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kerékpáros</a:t>
            </a: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 cap="all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közlekedéshez</a:t>
            </a: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 cap="all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nyújtott</a:t>
            </a: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 cap="all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önkormányzati</a:t>
            </a: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800" cap="all" dirty="0" err="1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támogatásra</a:t>
            </a:r>
            <a:r>
              <a:rPr lang="en-GB" sz="2800" cap="all" dirty="0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800" cap="all" dirty="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2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22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8162ba6061_0_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g18162ba6061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5925" y="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18162ba6061_0_8"/>
          <p:cNvSpPr txBox="1">
            <a:spLocks noGrp="1"/>
          </p:cNvSpPr>
          <p:nvPr>
            <p:ph type="body" idx="1"/>
          </p:nvPr>
        </p:nvSpPr>
        <p:spPr>
          <a:xfrm>
            <a:off x="311700" y="579863"/>
            <a:ext cx="8520600" cy="447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63233">
              <a:spcBef>
                <a:spcPts val="1200"/>
              </a:spcBef>
              <a:buSzPct val="91666"/>
            </a:pP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nyílt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formája: vissza nem térítendő támogatás utófinanszírozás formájában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Rendelkezésre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álló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keretösszeg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lang="hu-HU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20333" indent="0">
              <a:spcBef>
                <a:spcPts val="1200"/>
              </a:spcBef>
              <a:buSzPct val="91666"/>
              <a:buNone/>
            </a:pP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		5 </a:t>
            </a:r>
            <a:r>
              <a:rPr lang="en-GB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000 </a:t>
            </a:r>
            <a:r>
              <a:rPr lang="en-GB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000 Ft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azaz</a:t>
            </a:r>
            <a:r>
              <a:rPr lang="en-GB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ötmillió</a:t>
            </a:r>
            <a:r>
              <a:rPr lang="en-GB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forint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elnyerhető támogatás mértéke: hagyományos kerékpár esetén 100.000 Ft, elektromos kerékpár (kizárólag </a:t>
            </a:r>
            <a:r>
              <a:rPr lang="hu-HU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pedelek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 esetén 200.000 Ft.</a:t>
            </a:r>
          </a:p>
          <a:p>
            <a:pPr marL="463233">
              <a:spcBef>
                <a:spcPts val="1200"/>
              </a:spcBef>
              <a:buSzPct val="91666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50%-</a:t>
            </a:r>
            <a:r>
              <a:rPr lang="hu-HU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os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intenzitású, tehát a kerékpár számlával igazolt árának maximum az 50%-</a:t>
            </a:r>
            <a:r>
              <a:rPr lang="hu-HU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áig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terjedhet.</a:t>
            </a:r>
          </a:p>
          <a:p>
            <a:pPr marL="120333" indent="0">
              <a:spcBef>
                <a:spcPts val="1200"/>
              </a:spcBef>
              <a:buSzPct val="91666"/>
              <a:buNone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818"/>
              <a:buNone/>
            </a:pPr>
            <a:endParaRPr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8"/>
          <p:cNvSpPr txBox="1">
            <a:spLocks noGrp="1"/>
          </p:cNvSpPr>
          <p:nvPr>
            <p:ph type="body" idx="1"/>
          </p:nvPr>
        </p:nvSpPr>
        <p:spPr>
          <a:xfrm>
            <a:off x="311700" y="215590"/>
            <a:ext cx="8520600" cy="4802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>
              <a:buNone/>
            </a:pPr>
            <a:r>
              <a:rPr lang="hu-HU" sz="2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</a:t>
            </a:r>
            <a:r>
              <a:rPr lang="hu-HU" sz="2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célja:</a:t>
            </a:r>
          </a:p>
          <a:p>
            <a:pPr marL="114300" lvl="0" indent="0">
              <a:buNone/>
            </a:pPr>
            <a:endParaRPr lang="hu-HU" sz="2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just">
              <a:lnSpc>
                <a:spcPct val="125000"/>
              </a:lnSpc>
              <a:buNone/>
            </a:pPr>
            <a:endParaRPr lang="hu-HU"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just">
              <a:lnSpc>
                <a:spcPct val="125000"/>
              </a:lnSpc>
              <a:buNone/>
            </a:pPr>
            <a:r>
              <a:rPr lang="hu-HU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A pályázat célja a Budapest I. kerület Budavári Önkormányzat Fenntartható Energia és Klíma Akcióterve végrehajtása a közlekedési szokások, eszközök megváltoztatására terén, annak érdekében, hogy 2030-ra az I. kerületben jelenleg autóval közlekedő helyi vagy környékbeli lakosok 10%-a kerékpárra térjen át. </a:t>
            </a:r>
            <a:endParaRPr lang="hu-HU" sz="20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just">
              <a:lnSpc>
                <a:spcPct val="125000"/>
              </a:lnSpc>
              <a:buNone/>
            </a:pPr>
            <a:r>
              <a:rPr lang="hu-HU" sz="2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a 14-23 év közötti korosztályt célozza meg.</a:t>
            </a:r>
          </a:p>
          <a:p>
            <a:pPr marL="114300" indent="0" algn="just">
              <a:lnSpc>
                <a:spcPct val="125000"/>
              </a:lnSpc>
              <a:buNone/>
            </a:pPr>
            <a:endParaRPr lang="hu-HU" sz="20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just">
              <a:lnSpc>
                <a:spcPct val="125000"/>
              </a:lnSpc>
              <a:buNone/>
            </a:pPr>
            <a:r>
              <a:rPr lang="hu-HU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114300" indent="0" algn="just">
              <a:lnSpc>
                <a:spcPct val="125000"/>
              </a:lnSpc>
              <a:buNone/>
            </a:pPr>
            <a:r>
              <a:rPr lang="hu-HU" sz="2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</a:t>
            </a:r>
            <a:endParaRPr sz="2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839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27102" y="312234"/>
            <a:ext cx="8505198" cy="4578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jogosultak:</a:t>
            </a: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Pályázatot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nyújthat be az természetes személy, aki</a:t>
            </a: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 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Budapest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I. kerület közigazgatási területén folyamatosan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legalább 1 éve lakóhellyel, vagy tartózkodási hellyel rendelkezik </a:t>
            </a:r>
            <a:r>
              <a:rPr lang="hu-HU" sz="2004" b="1" u="sng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endParaRPr lang="hu-HU" sz="2004" b="1" u="sng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14. életévét betöltött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oktatási intézményben nappali oktatás munkarendje szerint tanulmányokat folytató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tanulónak törvényes képviselője </a:t>
            </a:r>
            <a:r>
              <a:rPr lang="hu-HU" sz="2004" b="1" u="sng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</a:t>
            </a:r>
            <a:endParaRPr lang="hu-HU" sz="2004" b="1" u="sng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)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18. életévét betöltötte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 közép- vagy felsőoktatási intézmény nappali tagozatán,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aktív tanulói vagy hallgatói jogviszonnyal rendelkezik és</a:t>
            </a: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23. 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életévét még nem töltötte 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be. 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(továbbiakban Tanuló)</a:t>
            </a: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just">
              <a:lnSpc>
                <a:spcPct val="105000"/>
              </a:lnSpc>
              <a:buSzPts val="852"/>
              <a:buNone/>
            </a:pPr>
            <a:endParaRPr lang="hu-HU" sz="17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6125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27102" y="312234"/>
            <a:ext cx="8505198" cy="4578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támogatás nyújtásának feltételei:</a:t>
            </a: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>
              <a:lnSpc>
                <a:spcPct val="105000"/>
              </a:lnSpc>
              <a:spcBef>
                <a:spcPts val="600"/>
              </a:spcBef>
              <a:buSzPts val="852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Tanuló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sikeres vizsgát tesz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önkormányzat által ingyenesen biztosított közúti közlekedési ismeretekről szóló oktatást követően.</a:t>
            </a:r>
          </a:p>
          <a:p>
            <a:pPr marL="342900">
              <a:lnSpc>
                <a:spcPct val="105000"/>
              </a:lnSpc>
              <a:spcBef>
                <a:spcPts val="600"/>
              </a:spcBef>
              <a:buSzPts val="852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Tanuló, illetve törvényes képviselője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kerékpárt regisztráltatja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342900">
              <a:lnSpc>
                <a:spcPct val="105000"/>
              </a:lnSpc>
              <a:spcBef>
                <a:spcPts val="600"/>
              </a:spcBef>
              <a:buSzPts val="852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Tanuló, illetve törvényes képviselője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baleset-, felelősség és lopásbiztosítást </a:t>
            </a: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köt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>
              <a:lnSpc>
                <a:spcPct val="105000"/>
              </a:lnSpc>
              <a:spcBef>
                <a:spcPts val="600"/>
              </a:spcBef>
              <a:buSzPts val="852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Tanuló, illetve törvényes képviselője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vállalja, hogy a kerékpár legalább 1 évig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– fenntartási időszak ideje alatt –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tulajdonában marad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342900">
              <a:lnSpc>
                <a:spcPct val="105000"/>
              </a:lnSpc>
              <a:spcBef>
                <a:spcPts val="600"/>
              </a:spcBef>
              <a:buSzPts val="852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Tanuló, illetve törvényes képviselője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támogatást jelző matricát a kerékpárra kiragasztja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és fenntartási idősszak (1 év) alatt nem távolítja el. Amennyiben a matrica megsérül, leesik vagy elkopik, haladéktalanul újat igényel. </a:t>
            </a:r>
            <a:endParaRPr lang="hu-HU" sz="14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294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nyújtható támogatás azon személy esetében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8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60000" indent="-360000">
              <a:spcBef>
                <a:spcPts val="600"/>
              </a:spcBef>
            </a:pPr>
            <a:r>
              <a:rPr lang="hu-HU" sz="6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akinek </a:t>
            </a:r>
            <a:r>
              <a:rPr lang="hu-HU" sz="6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lejárt határidejű köztartozása van az Önkormányzat felé,</a:t>
            </a:r>
          </a:p>
          <a:p>
            <a:pPr marL="360000" indent="-360000">
              <a:spcBef>
                <a:spcPts val="600"/>
              </a:spcBef>
            </a:pPr>
            <a:r>
              <a:rPr lang="hu-HU" sz="6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akinek </a:t>
            </a:r>
            <a:r>
              <a:rPr lang="hu-HU" sz="6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Önkormányzattal fennálló egyéb szerződéses kapcsolatából adódóan tartósan, legalább három hónapja fennálló, nem teljesített kötelezettsége van,</a:t>
            </a:r>
          </a:p>
          <a:p>
            <a:pPr marL="360000" indent="-360000">
              <a:spcBef>
                <a:spcPts val="600"/>
              </a:spcBef>
            </a:pPr>
            <a:r>
              <a:rPr lang="hu-HU" sz="6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</a:t>
            </a:r>
            <a:r>
              <a:rPr lang="hu-HU" sz="6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korábbi Önkormányzat által nyújtott támogatásához kapcsolódó, lejárt elszámolási kötelezettségét nem teljesítette,</a:t>
            </a:r>
          </a:p>
          <a:p>
            <a:pPr marL="360000" indent="-360000">
              <a:spcBef>
                <a:spcPts val="600"/>
              </a:spcBef>
            </a:pPr>
            <a:r>
              <a:rPr lang="hu-HU" sz="6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</a:t>
            </a:r>
            <a:r>
              <a:rPr lang="hu-HU" sz="68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támogatási döntést megelőző, vagy a döntés meghozatalát követő támogatási jogviszony létrehozatalára irányuló eljárásban valótlan, vagy megtévesztő adatot közölt, vagy nyilatkozatot tett</a:t>
            </a:r>
            <a:r>
              <a:rPr lang="hu-HU" sz="68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0" lvl="0" indent="0" algn="ctr">
              <a:buNone/>
            </a:pPr>
            <a:r>
              <a:rPr lang="hu-HU" sz="7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 nyújtására irányuló támogatási döntés meghozatalának feltétele, hogy a pályázó a pályázati kiírásban foglaltaknak maradéktalanul eleget tegyen</a:t>
            </a: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64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Érvénytelen a pályázat, ha 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pályázati kiírás alapján nem jogosult pályázó nyújtotta be;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a támogatandó célokra nyújtották be;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határidőn túl került benyújtásra;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hiánypótlási felhívásnak nem tett eleget a pályázó.</a:t>
            </a:r>
            <a:endParaRPr lang="hu-HU" sz="6800" dirty="0"/>
          </a:p>
          <a:p>
            <a:pPr marL="360000" indent="-360000">
              <a:spcBef>
                <a:spcPts val="600"/>
              </a:spcBef>
            </a:pPr>
            <a:endParaRPr lang="hu-HU" sz="7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846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hu-HU" sz="72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5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Csak </a:t>
            </a:r>
            <a:r>
              <a:rPr lang="hu-HU" sz="5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pedelek</a:t>
            </a:r>
            <a:r>
              <a:rPr lang="hu-HU" sz="5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-rendszerű elektromos kerékpárra adható támogatás. </a:t>
            </a:r>
            <a:r>
              <a:rPr lang="hu-HU" sz="52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Ennél az eszköznél csak </a:t>
            </a:r>
            <a:r>
              <a:rPr lang="hu-HU" sz="52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pedálozás</a:t>
            </a:r>
            <a:r>
              <a:rPr lang="hu-HU" sz="52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esetén kapcsol be a motor. Tehát az elektromotor egy kiegészítő, segítő funkciót jelent. A motor teljesítménye ebben az esetben nem lehet több mint 250W és a rásegítés is csak 25 km/h-</a:t>
            </a:r>
            <a:r>
              <a:rPr lang="hu-HU" sz="52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</a:t>
            </a:r>
            <a:r>
              <a:rPr lang="hu-HU" sz="52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engedélyezett. A típus meghatározásában a gyártó hivatalos adatai az irányadóak</a:t>
            </a:r>
            <a:r>
              <a:rPr lang="hu-HU" sz="52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r>
              <a:rPr lang="hu-HU" sz="5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támogatás használt kerékpárokra is felhasználható, amennyiben az hivatalos kerékpárszaküzletből, számlával igazolt módon lett vásárolva.		</a:t>
            </a:r>
          </a:p>
          <a:p>
            <a:pPr marL="360000" indent="-360000">
              <a:lnSpc>
                <a:spcPct val="120000"/>
              </a:lnSpc>
              <a:spcBef>
                <a:spcPts val="600"/>
              </a:spcBef>
            </a:pPr>
            <a:endParaRPr lang="hu-HU" sz="5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795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8"/>
          <p:cNvSpPr txBox="1">
            <a:spLocks noGrp="1"/>
          </p:cNvSpPr>
          <p:nvPr>
            <p:ph type="body" idx="1"/>
          </p:nvPr>
        </p:nvSpPr>
        <p:spPr>
          <a:xfrm>
            <a:off x="311700" y="215590"/>
            <a:ext cx="8520600" cy="4802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114300" lvl="0" indent="0">
              <a:buNone/>
            </a:pPr>
            <a:r>
              <a:rPr lang="hu-HU" sz="2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 </a:t>
            </a:r>
            <a:r>
              <a:rPr lang="hu-HU" sz="2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célja:</a:t>
            </a:r>
          </a:p>
          <a:p>
            <a:pPr marL="114300" lvl="0" indent="0">
              <a:buNone/>
            </a:pPr>
            <a:endParaRPr lang="hu-HU" sz="2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just">
              <a:lnSpc>
                <a:spcPct val="125000"/>
              </a:lnSpc>
              <a:buNone/>
            </a:pPr>
            <a:r>
              <a:rPr lang="hu-HU" sz="2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Budapest I. kerület Budavári Önkormányzat Fenntartható Energia és Klíma Akciótervében meghatározott célok elérése érdekében a környezeti </a:t>
            </a:r>
            <a:r>
              <a:rPr lang="hu-HU" sz="22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fenntarthatóságot</a:t>
            </a:r>
            <a:r>
              <a:rPr lang="hu-HU" sz="2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energiahatékonyságot javító beruházások, felújítások támogatása, azon belül a nem önkormányzati tulajdonú lakóingatlanok energetikai korszerűsítésének támogatása</a:t>
            </a:r>
            <a:r>
              <a:rPr lang="hu-HU" sz="2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114300" indent="0" algn="just">
              <a:lnSpc>
                <a:spcPct val="125000"/>
              </a:lnSpc>
              <a:buNone/>
            </a:pPr>
            <a:endParaRPr lang="hu-HU" sz="2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14300" indent="0" algn="ctr">
              <a:lnSpc>
                <a:spcPct val="125000"/>
              </a:lnSpc>
              <a:buNone/>
            </a:pPr>
            <a:r>
              <a:rPr lang="hu-HU" sz="2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</a:rPr>
              <a:t>Pályázat tervezett korszerűsítési munkákra, vagy a jelen pályázat közzétételét követően megkezdett, de a pályázat benyújtása időpontjában még folyamatban lévő korszerűsítési munkákra nyújtható be.</a:t>
            </a:r>
            <a:endParaRPr sz="22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311700" y="468351"/>
            <a:ext cx="8520600" cy="4571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benyújtásának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kötelező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elemei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mellékletei</a:t>
            </a: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hu-HU" sz="21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adatlap</a:t>
            </a:r>
            <a:endParaRPr lang="hu-HU" sz="17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személy igazolására alkalmas igazolvány másolata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Lakcímkártya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másolata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Tanulói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vagy hallgatói jogcím igazolása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Kerékpárvásárlást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igazoló számla másolata – amennyiben már rendelkezésre áll a pályázat benyújtásakor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számla kiegyenlítésének igazolása – amennyiben már teljesült a kifizetés a pályázat benyújtásakor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Nem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vérszerinti szülő esetén gyámkirendelő határozat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adatlapon megjelölt nyilatkozatok</a:t>
            </a:r>
          </a:p>
          <a:p>
            <a:pPr marL="228600" indent="0">
              <a:lnSpc>
                <a:spcPct val="95000"/>
              </a:lnSpc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45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408878"/>
            <a:ext cx="8520600" cy="4436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hu-HU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benyújtás </a:t>
            </a:r>
            <a:r>
              <a:rPr lang="hu-HU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helye és módja:</a:t>
            </a:r>
          </a:p>
          <a:p>
            <a:pPr marL="101600" lvl="0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hu-HU" sz="20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(eredetiben aláírva)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személyesen,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Polgármesteri Hivatal székhelyén (1014 Budapest, I. kerület, Kapisztrán tér 1.) a földszinti ügyfélszolgálati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irodán</a:t>
            </a: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spcAft>
                <a:spcPts val="600"/>
              </a:spcAft>
              <a:buClr>
                <a:srgbClr val="073763"/>
              </a:buClr>
              <a:buSzPts val="2000"/>
            </a:pP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postai úton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– 1276 Budapest, Pf.: 1198. postafiók címre címezve – van lehetőség a pályázati kiírásban megjelölt határidőig. A borítékon fel kell tüntetni </a:t>
            </a:r>
            <a:r>
              <a:rPr lang="hu-HU" sz="1600" i="1" u="sng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„Kerékpáros közlekedéshez nyújtott önkormányzati támogatás 2024”</a:t>
            </a: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agy </a:t>
            </a:r>
            <a:r>
              <a:rPr lang="hu-HU" sz="16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elektronikus úton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a pályázat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 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kerekparpalyazat@budavar.hu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elektronikus címre történő megküldésével </a:t>
            </a: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ez esetben a </a:t>
            </a:r>
            <a:r>
              <a:rPr lang="hu-HU" sz="16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pdf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formátumú pályázatot elektronikus aláírással – AVDH hitelesítéssel – kell ellátni), </a:t>
            </a:r>
            <a:endParaRPr lang="hu-HU" sz="16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endParaRPr lang="hu-HU"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87350" indent="-285750" algn="just">
              <a:lnSpc>
                <a:spcPct val="95000"/>
              </a:lnSpc>
              <a:buClr>
                <a:srgbClr val="073763"/>
              </a:buClr>
              <a:buSzPts val="2000"/>
            </a:pPr>
            <a:r>
              <a:rPr lang="hu-HU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pályázó </a:t>
            </a:r>
            <a:r>
              <a:rPr lang="hu-HU" sz="16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ügyfélkapujának </a:t>
            </a:r>
            <a:r>
              <a:rPr lang="hu-HU" sz="16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használatával a https://epapir.gov.hu weboldalon keresztül (az önkormányzat KRID azonosítója: 131973180).</a:t>
            </a:r>
            <a:r>
              <a:rPr lang="en-GB" sz="16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sz="16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indent="-285750">
              <a:lnSpc>
                <a:spcPct val="95000"/>
              </a:lnSpc>
              <a:buSzPts val="770"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512956"/>
            <a:ext cx="8520600" cy="45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r>
              <a:rPr lang="hu-HU" sz="29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Határidők:</a:t>
            </a:r>
          </a:p>
          <a:p>
            <a:pPr lvl="0">
              <a:lnSpc>
                <a:spcPct val="95000"/>
              </a:lnSpc>
              <a:buClr>
                <a:srgbClr val="073763"/>
              </a:buClr>
              <a:buFont typeface="Montserrat"/>
              <a:buChar char="●"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en-GB" sz="17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Benyújtási</a:t>
            </a:r>
            <a:r>
              <a:rPr lang="en-GB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határidő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meghirdetéstől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folyamatos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pályázati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keret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kimerüléséig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de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legfeljebb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b="1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augusztus</a:t>
            </a:r>
            <a:r>
              <a:rPr lang="en-GB" sz="1700" b="1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b="1" i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30-ig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r>
              <a:rPr lang="en-GB" sz="1700" i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kiírásnak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megfelelő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pályázatok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sorrendjében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pályázati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keret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erejéig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i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részesülnek</a:t>
            </a:r>
            <a:r>
              <a:rPr lang="en-GB" sz="1700" i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i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támogatásban</a:t>
            </a:r>
            <a:r>
              <a:rPr lang="hu-HU" sz="1700" i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7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pályázatok elbírálása: 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z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átvizsgált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döntésre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előkészített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pályázatokról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a Budapest I.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kerület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Budavári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Önkormányzat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Képviselő-testületének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Városfejlesztési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Innovációs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Környezetvédelmi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7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Bizottsága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17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folyamatosan </a:t>
            </a:r>
            <a:r>
              <a:rPr lang="en-GB" sz="17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dönt</a:t>
            </a:r>
            <a:r>
              <a:rPr lang="en-GB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17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nyertes pályázókkal (a továbbiakban támogatott) a döntést követő 30 napon belül Budapest I. kerület Budavári Önkormányzat (a továbbiakban támogató) támogatási jogviszonyt létesít támogatói okirat közlése révén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>
                <a:srgbClr val="073763"/>
              </a:buClr>
              <a:buFont typeface="Montserrat"/>
              <a:buChar char="●"/>
            </a:pP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Elszámolás: Az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elszámolást a támogatott 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teljesítést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követő 30 napon belül köteles benyújtani</a:t>
            </a:r>
            <a:r>
              <a:rPr lang="hu-HU" sz="17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.</a:t>
            </a:r>
            <a:r>
              <a:rPr lang="hu-HU" sz="1600" dirty="0"/>
              <a:t> </a:t>
            </a:r>
            <a:r>
              <a:rPr lang="hu-HU" sz="1700" dirty="0">
                <a:solidFill>
                  <a:srgbClr val="073763"/>
                </a:solidFill>
                <a:latin typeface="Montserrat"/>
                <a:ea typeface="Montserrat"/>
                <a:cs typeface="Montserrat"/>
              </a:rPr>
              <a:t>A támogatás összegét az elszámolás jóváhagyását követő 15 napon belül támogatott bankszámlájára történő utalással egyenlíti ki a támogató.</a:t>
            </a:r>
          </a:p>
          <a:p>
            <a:pPr marL="457200" indent="-352167">
              <a:lnSpc>
                <a:spcPct val="120000"/>
              </a:lnSpc>
              <a:buClr>
                <a:srgbClr val="073763"/>
              </a:buClr>
              <a:buChar char="●"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557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0fe99e3f4_0_0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230fe99e3f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230fe99e3f4_0_0"/>
          <p:cNvSpPr txBox="1">
            <a:spLocks noGrp="1"/>
          </p:cNvSpPr>
          <p:nvPr>
            <p:ph type="body" idx="1"/>
          </p:nvPr>
        </p:nvSpPr>
        <p:spPr>
          <a:xfrm>
            <a:off x="311700" y="512956"/>
            <a:ext cx="8520600" cy="45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r>
              <a:rPr lang="hu-HU" sz="2000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Hiánypótlás:</a:t>
            </a:r>
          </a:p>
          <a:p>
            <a:pPr marL="114300" lvl="0" indent="0">
              <a:lnSpc>
                <a:spcPct val="95000"/>
              </a:lnSpc>
              <a:buClr>
                <a:srgbClr val="073763"/>
              </a:buClr>
              <a:buNone/>
            </a:pPr>
            <a:endParaRPr lang="hu-HU" sz="2600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egy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alkalommal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Hiánypótlási határidő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 legfeljebb 15 nap, kivéve tanulói, vagy hallgatói jogcím igazolása intézményváltás esetén, abban az esetben legfeljebb 60 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nap. </a:t>
            </a:r>
          </a:p>
          <a:p>
            <a:pPr algn="just">
              <a:lnSpc>
                <a:spcPct val="95000"/>
              </a:lnSpc>
              <a:spcBef>
                <a:spcPts val="1200"/>
              </a:spcBef>
              <a:buClr>
                <a:srgbClr val="073763"/>
              </a:buClr>
            </a:pP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Hiánypótlási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felhívás esetén a pályázat a hiánypótlás teljesítését követő naptól minősül a benyújtási sorrend tekintetében benyújtottnak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457200" indent="-352167">
              <a:lnSpc>
                <a:spcPct val="120000"/>
              </a:lnSpc>
              <a:buClr>
                <a:srgbClr val="073763"/>
              </a:buClr>
              <a:buChar char="●"/>
            </a:pPr>
            <a:endParaRPr sz="2000" dirty="0">
              <a:solidFill>
                <a:srgbClr val="073763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3378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1"/>
          <p:cNvSpPr txBox="1">
            <a:spLocks noGrp="1"/>
          </p:cNvSpPr>
          <p:nvPr>
            <p:ph type="body" idx="1"/>
          </p:nvPr>
        </p:nvSpPr>
        <p:spPr>
          <a:xfrm>
            <a:off x="311700" y="468351"/>
            <a:ext cx="8520600" cy="4376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Kapcsolattartás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1016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000"/>
              <a:buNone/>
            </a:pP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kerekparpalyazat@budavar.hu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lang="hu-HU" sz="2000" b="1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kapcsolattartó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Mészáros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Róbert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városüzemeltetési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ügyintéző</a:t>
            </a: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meszaros.robert@budavar.hu, 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telefon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+36 1 4583046, +36 20 408 6573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Bruckner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Richárd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városüzemeltetési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ügyintéző</a:t>
            </a:r>
            <a:endParaRPr lang="en-GB" sz="20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e-mail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bruckner.richard@budavar.hu</a:t>
            </a: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endParaRPr lang="hu-HU" sz="20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telefon</a:t>
            </a: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 +36 1 4583008, +36 20 339 6307</a:t>
            </a:r>
          </a:p>
          <a:p>
            <a:pPr marL="558800" lvl="1" indent="0">
              <a:lnSpc>
                <a:spcPct val="95000"/>
              </a:lnSpc>
              <a:buClr>
                <a:srgbClr val="073763"/>
              </a:buClr>
              <a:buSzPts val="2000"/>
              <a:buNone/>
            </a:pPr>
            <a:r>
              <a:rPr lang="en-GB" sz="2000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362"/>
              <a:buNone/>
            </a:pPr>
            <a:endParaRPr sz="1800" dirty="0">
              <a:solidFill>
                <a:srgbClr val="0B53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8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6"/>
          <p:cNvSpPr txBox="1">
            <a:spLocks noGrp="1"/>
          </p:cNvSpPr>
          <p:nvPr>
            <p:ph type="ctrTitle"/>
          </p:nvPr>
        </p:nvSpPr>
        <p:spPr>
          <a:xfrm>
            <a:off x="311700" y="1096200"/>
            <a:ext cx="8520600" cy="15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>
                <a:solidFill>
                  <a:srgbClr val="14415D"/>
                </a:solidFill>
                <a:latin typeface="Montserrat"/>
                <a:ea typeface="Montserrat"/>
                <a:cs typeface="Montserrat"/>
                <a:sym typeface="Montserrat"/>
              </a:rPr>
              <a:t>Köszönjük a figyelmet!</a:t>
            </a:r>
            <a:endParaRPr sz="3300">
              <a:solidFill>
                <a:srgbClr val="14415D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9" name="Google Shape;279;p26"/>
          <p:cNvSpPr/>
          <p:nvPr/>
        </p:nvSpPr>
        <p:spPr>
          <a:xfrm>
            <a:off x="0" y="3353425"/>
            <a:ext cx="9144000" cy="726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0" name="Google Shape;28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11116" y="3663650"/>
            <a:ext cx="1921771" cy="10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27102" y="312234"/>
            <a:ext cx="8505198" cy="4578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jogosultak:</a:t>
            </a: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Pályázatot nyújthat be az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természetes személy 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alábbi feltételeket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együttesen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teljesíti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Budapest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I. kerület </a:t>
            </a:r>
            <a:r>
              <a:rPr lang="hu-HU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területén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lévő korszerűsítéssel érintett lakóingatlan</a:t>
            </a:r>
          </a:p>
          <a:p>
            <a:pPr marL="342900">
              <a:lnSpc>
                <a:spcPct val="105000"/>
              </a:lnSpc>
              <a:buSzPts val="852"/>
            </a:pPr>
            <a:r>
              <a:rPr lang="hu-HU" sz="17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tulajdonosa</a:t>
            </a:r>
            <a:r>
              <a:rPr lang="hu-HU" sz="17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vagy</a:t>
            </a:r>
          </a:p>
          <a:p>
            <a:pPr marL="342900">
              <a:lnSpc>
                <a:spcPct val="105000"/>
              </a:lnSpc>
              <a:buSzPts val="852"/>
            </a:pPr>
            <a:r>
              <a:rPr lang="hu-HU" sz="17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társtulajdonosa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aki </a:t>
            </a:r>
            <a:r>
              <a:rPr lang="hu-HU" sz="17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életvitelszerűen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legalább 1 éve a </a:t>
            </a:r>
            <a:r>
              <a:rPr lang="hu-HU" sz="17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ingatlanban 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él, </a:t>
            </a:r>
            <a:r>
              <a:rPr lang="hu-HU" sz="17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</a:t>
            </a:r>
          </a:p>
          <a:p>
            <a:pPr marL="342900">
              <a:lnSpc>
                <a:spcPct val="105000"/>
              </a:lnSpc>
              <a:buSzPts val="852"/>
            </a:pPr>
            <a:r>
              <a:rPr lang="hu-HU" sz="17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haszonélvezője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aki </a:t>
            </a:r>
            <a:r>
              <a:rPr lang="hu-HU" sz="17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életvitelszerűen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legalább 1 éve a </a:t>
            </a:r>
            <a:r>
              <a:rPr lang="hu-HU" sz="17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ingatlanban 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él, vagy</a:t>
            </a:r>
          </a:p>
          <a:p>
            <a:pPr marL="342900">
              <a:lnSpc>
                <a:spcPct val="105000"/>
              </a:lnSpc>
              <a:buSzPts val="852"/>
            </a:pPr>
            <a:r>
              <a:rPr lang="hu-HU" sz="17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17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tulajdonosnak 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Polgári Törvénykönyvről szóló 2013. évi V. törvény 8:1. § (1) bekezdés 1. pontja szerinti </a:t>
            </a:r>
            <a:r>
              <a:rPr lang="hu-HU" sz="17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közeli hozzátartozója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, aki </a:t>
            </a:r>
            <a:r>
              <a:rPr lang="hu-HU" sz="17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életvitelszerűen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legalább 1 éve a </a:t>
            </a:r>
            <a:r>
              <a:rPr lang="hu-HU" sz="17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ingatlanban 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él, vagy</a:t>
            </a:r>
          </a:p>
          <a:p>
            <a:pPr marL="342900">
              <a:lnSpc>
                <a:spcPct val="105000"/>
              </a:lnSpc>
              <a:buSzPts val="852"/>
            </a:pPr>
            <a:r>
              <a:rPr lang="hu-HU" sz="17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Budapest 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I. kerület közigazgatási területén a kérelem benyújtásakor a korszerűsítéssel érintett nem önkormányzati tulajdonú lakóingatlant érintően </a:t>
            </a:r>
            <a:r>
              <a:rPr lang="hu-HU" sz="17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1 évet meghaladó bérleti joggal rendelkezik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és </a:t>
            </a:r>
            <a:r>
              <a:rPr lang="hu-HU" sz="1700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életvitelszerűen</a:t>
            </a:r>
            <a:r>
              <a:rPr lang="hu-HU" sz="17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a bérelt lakóingatlanban él</a:t>
            </a:r>
            <a:r>
              <a:rPr lang="hu-HU" sz="17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sz="17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1093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9"/>
          <p:cNvSpPr txBox="1">
            <a:spLocks noGrp="1"/>
          </p:cNvSpPr>
          <p:nvPr>
            <p:ph type="body" idx="1"/>
          </p:nvPr>
        </p:nvSpPr>
        <p:spPr>
          <a:xfrm>
            <a:off x="311700" y="252761"/>
            <a:ext cx="8520600" cy="4638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 benyújtására 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jogosultak:</a:t>
            </a: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Pályázatot nyújthat be az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természetes személy 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az alábbi feltételeket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együttesen</a:t>
            </a: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teljesíti</a:t>
            </a:r>
            <a:r>
              <a:rPr lang="hu-HU" sz="2004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hu-HU" sz="2004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lang="hu-HU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Pályázó családjában az </a:t>
            </a:r>
            <a:r>
              <a:rPr lang="hu-HU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 főre eső havi nettó jövedelem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haladja 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</a:t>
            </a:r>
            <a:endParaRPr lang="hu-HU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>
              <a:lnSpc>
                <a:spcPct val="105000"/>
              </a:lnSpc>
              <a:spcBef>
                <a:spcPts val="1200"/>
              </a:spcBef>
              <a:buSzPts val="852"/>
            </a:pPr>
            <a:r>
              <a:rPr lang="hu-HU" dirty="0" err="1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egyedülélő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 egyedülálló esetében az öregségi nyugdíj legkisebb összegének </a:t>
            </a:r>
            <a:r>
              <a:rPr lang="hu-HU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tízenegyszeresét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(313 500 Ft/fő)</a:t>
            </a:r>
          </a:p>
          <a:p>
            <a:pPr marL="342900">
              <a:lnSpc>
                <a:spcPct val="105000"/>
              </a:lnSpc>
              <a:spcBef>
                <a:spcPts val="1200"/>
              </a:spcBef>
              <a:buSzPts val="852"/>
            </a:pP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család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esetében az öregségi nyugdíj legkisebb összegének tízszeresét (285 </a:t>
            </a:r>
            <a:r>
              <a:rPr lang="hu-HU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000 </a:t>
            </a:r>
            <a:r>
              <a:rPr lang="hu-HU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Ft/fő).</a:t>
            </a:r>
          </a:p>
          <a:p>
            <a:pPr marL="0" lvl="0" indent="0">
              <a:lnSpc>
                <a:spcPct val="105000"/>
              </a:lnSpc>
              <a:buSzPts val="852"/>
              <a:buNone/>
            </a:pPr>
            <a:endParaRPr lang="hu-HU" sz="2004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lnSpc>
                <a:spcPct val="105000"/>
              </a:lnSpc>
              <a:buSzPts val="852"/>
              <a:buNone/>
            </a:pPr>
            <a:r>
              <a:rPr lang="hu-HU" sz="2004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</a:t>
            </a:r>
            <a:r>
              <a:rPr lang="hu-HU" sz="2004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Lakóingatlanonként egy pályázó jogosult pályázat benyújtására.</a:t>
            </a: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95"/>
              <a:buNone/>
            </a:pPr>
            <a:endParaRPr sz="185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395"/>
              <a:buNone/>
            </a:pPr>
            <a:endParaRPr sz="1695" dirty="0"/>
          </a:p>
        </p:txBody>
      </p:sp>
    </p:spTree>
    <p:extLst>
      <p:ext uri="{BB962C8B-B14F-4D97-AF65-F5344CB8AC3E}">
        <p14:creationId xmlns:p14="http://schemas.microsoft.com/office/powerpoint/2010/main" val="8469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nyújtható támogatás azon személy esetében:</a:t>
            </a:r>
          </a:p>
          <a:p>
            <a:pPr marL="0" lvl="0" indent="0">
              <a:buNone/>
            </a:pPr>
            <a:endParaRPr lang="hu-HU" sz="8000" b="1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akinek lejárt határidejű köztartozása van az Önkormányzat felé,</a:t>
            </a: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akinek az Önkormányzattal fennálló egyéb szerződéses kapcsolatából adódóan tartósan, legalább három hónapja fennálló, nem teljesített kötelezettsége van,</a:t>
            </a: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a </a:t>
            </a:r>
            <a:r>
              <a:rPr lang="hu-HU" sz="6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korábbi, az </a:t>
            </a: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Önkormányzat által nyújtott támogatásához kapcsolódó, lejárt elszámolási kötelezettségét nem teljesítette,</a:t>
            </a:r>
          </a:p>
          <a:p>
            <a:pPr marL="396000" indent="-396000">
              <a:spcBef>
                <a:spcPts val="600"/>
              </a:spcBef>
            </a:pP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aki a támogatási döntést megelőző, vagy a döntés meghozatalát követő támogatási jogviszony létrehozatalára irányuló eljárásban valótlan, vagy megtévesztő adatot közölt, vagy nyilatkozatot tett.</a:t>
            </a:r>
          </a:p>
          <a:p>
            <a:pPr marL="0" lvl="0" indent="0">
              <a:buNone/>
            </a:pPr>
            <a:endParaRPr lang="hu-HU" sz="6400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64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sz="64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nyújtására irányuló támogatási döntés meghozatalának feltétele, hogy a pályázó a pályázati kiírásban foglaltaknak maradéktalanul eleget tegyen.</a:t>
            </a:r>
          </a:p>
          <a:p>
            <a:pPr marL="0" lvl="0" indent="0">
              <a:buNone/>
            </a:pPr>
            <a:endParaRPr lang="hu-HU" sz="64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6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Érvénytelen </a:t>
            </a: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pályázat, </a:t>
            </a:r>
            <a:r>
              <a:rPr lang="hu-HU" sz="64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 </a:t>
            </a:r>
            <a:r>
              <a:rPr lang="hu-HU" sz="64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pályázati kiírás alapján nem jogosult pályázó nyújtotta be;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nem a támogatandó célokra nyújtották be;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határidőn túl került benyújtásra;</a:t>
            </a:r>
          </a:p>
          <a:p>
            <a:pPr marL="396000" lvl="1" indent="-396000">
              <a:buFont typeface="Courier New" panose="02070309020205020404" pitchFamily="49" charset="0"/>
              <a:buChar char="o"/>
            </a:pPr>
            <a:r>
              <a:rPr lang="hu-HU" sz="60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hiánypótlási felhívásnak nem tett eleget a pályázó.</a:t>
            </a:r>
            <a:endParaRPr sz="6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30fe99e3f4_0_8"/>
          <p:cNvSpPr/>
          <p:nvPr/>
        </p:nvSpPr>
        <p:spPr>
          <a:xfrm>
            <a:off x="6678118" y="2857778"/>
            <a:ext cx="2466000" cy="2285700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0fe99e3f4_0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0fe99e3f4_0_8"/>
          <p:cNvSpPr txBox="1">
            <a:spLocks noGrp="1"/>
          </p:cNvSpPr>
          <p:nvPr>
            <p:ph type="body" idx="1"/>
          </p:nvPr>
        </p:nvSpPr>
        <p:spPr>
          <a:xfrm>
            <a:off x="311700" y="148683"/>
            <a:ext cx="8520600" cy="4914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>
              <a:buNone/>
            </a:pP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Támogatás </a:t>
            </a:r>
            <a:r>
              <a:rPr lang="hu-HU" sz="80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igényelhető az alábbi célokra</a:t>
            </a:r>
            <a:r>
              <a:rPr lang="hu-HU" sz="80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Nyílászárók cseréjére </a:t>
            </a:r>
          </a:p>
          <a:p>
            <a:pPr marL="0" lvl="0" indent="0">
              <a:buNone/>
            </a:pP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mennyiben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 hőátbocsátási tényező tekintetében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legalább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üveg: </a:t>
            </a:r>
            <a:r>
              <a:rPr lang="hu-HU" sz="60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Ug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60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max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1,0 W/m2K,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 tok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és keretszerkezet: </a:t>
            </a:r>
            <a:r>
              <a:rPr lang="hu-HU" sz="60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Uf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60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max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1,3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W/m2K és a teljes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nyílászáró: </a:t>
            </a:r>
            <a:r>
              <a:rPr lang="hu-HU" sz="60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Uw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hu-HU" sz="6000" i="1" dirty="0" err="1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max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1,6 W/m2K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értékeknek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megfelelő nyílászáró beépítése történik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lang="hu-HU" sz="60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      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Fűtéskorszerűsítésre</a:t>
            </a:r>
            <a:r>
              <a:rPr lang="hu-HU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0" lvl="0" indent="0">
              <a:buNone/>
            </a:pP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Amennyiben a komfortfokozat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egy szinttel történő javítása,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 összkomfortos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lakás esetén dokumentummal igazolhatóan jobb hatékonyságú (kevesebbet fogyasztó) berendezésre történő csere,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 „A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”, „A+”, „A++” energiaosztályú kazán beépítése „B”, „C”, „D” energiafokozatú kazán helyett,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 HÉRA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fűtés lecserélésekor egyedi központi fűtésrendszer kiépítése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történik.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Használati </a:t>
            </a:r>
            <a:r>
              <a:rPr lang="hu-HU" sz="7200" b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melegvíz </a:t>
            </a: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előállítás </a:t>
            </a: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korszerűsítésére </a:t>
            </a:r>
          </a:p>
          <a:p>
            <a:pPr marL="0" lvl="0" indent="0">
              <a:buNone/>
            </a:pP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mennyiben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villany/gázbojler helyett hőszivattyús bojler beépítése történik.</a:t>
            </a:r>
          </a:p>
          <a:p>
            <a:pPr marL="0" lvl="0" indent="0">
              <a:buNone/>
            </a:pPr>
            <a:endParaRPr lang="hu-HU" sz="7200" b="1" dirty="0" smtClean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7200" b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Világításkorszerűsítésre</a:t>
            </a:r>
            <a:endParaRPr lang="hu-HU" sz="7200" dirty="0">
              <a:solidFill>
                <a:srgbClr val="00206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>
              <a:buNone/>
            </a:pP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Amennyiben az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elavult elektromos hálózat cseréje és egyidejűleg a világító berendezésekben LED fényforrás megoldások alkalmazása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legalább a berendezések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50 százalékában megtörténik, és ahol a fényforrás élettartama min. 25 000 óra,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vagy </a:t>
            </a:r>
            <a:r>
              <a:rPr lang="hu-HU" sz="6000" i="1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okos világítórendszerek kiépítése </a:t>
            </a:r>
            <a:r>
              <a:rPr lang="hu-HU" sz="6000" i="1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történik</a:t>
            </a:r>
            <a:r>
              <a:rPr lang="en-GB" sz="7200" dirty="0" smtClean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7200" dirty="0"/>
          </a:p>
        </p:txBody>
      </p:sp>
    </p:spTree>
    <p:extLst>
      <p:ext uri="{BB962C8B-B14F-4D97-AF65-F5344CB8AC3E}">
        <p14:creationId xmlns:p14="http://schemas.microsoft.com/office/powerpoint/2010/main" val="6824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/>
          <p:nvPr/>
        </p:nvSpPr>
        <p:spPr>
          <a:xfrm>
            <a:off x="6678118" y="2857778"/>
            <a:ext cx="2465932" cy="2285571"/>
          </a:xfrm>
          <a:prstGeom prst="rect">
            <a:avLst/>
          </a:prstGeom>
          <a:solidFill>
            <a:srgbClr val="C4DE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4300" y="-59450"/>
            <a:ext cx="1738126" cy="92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311700" y="468351"/>
            <a:ext cx="8520600" cy="4571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benyújtásának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kötelező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tartalmi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elemei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és</a:t>
            </a:r>
            <a:r>
              <a:rPr lang="en-GB" sz="2000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 b="1" dirty="0" err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mellékletei</a:t>
            </a: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lang="hu-HU" sz="2100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-GB" sz="2100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10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adatlap</a:t>
            </a:r>
            <a:endParaRPr lang="hu-HU" b="1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pályázati adatlap szerinti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nyilatkozatok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(1-10.);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jövedelemigazolások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 pályázóra és a pályázóval egy háztartásban / pályázó családjában élő nagykorú hozzátartozókra vonatkozóan </a:t>
            </a:r>
            <a:endParaRPr lang="hu-HU" dirty="0" smtClean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az 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állami adóhatóság által kiállított 30 napnál nem régebbi igazolás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arról, hogy a pályázónak köztartozása nem áll fenn,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30 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napnál nem régebbi t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ulajdonilap-másola</a:t>
            </a:r>
            <a:r>
              <a:rPr lang="hu-HU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t;</a:t>
            </a:r>
          </a:p>
          <a:p>
            <a:pPr marL="406718" indent="-285750">
              <a:lnSpc>
                <a:spcPct val="100000"/>
              </a:lnSpc>
              <a:spcAft>
                <a:spcPts val="1200"/>
              </a:spcAft>
              <a:buClr>
                <a:srgbClr val="073763"/>
              </a:buClr>
              <a:buSzPts val="1695"/>
            </a:pP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tulajdonostárs(</a:t>
            </a:r>
            <a:r>
              <a:rPr lang="hu-HU" b="1" dirty="0" err="1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ak</a:t>
            </a:r>
            <a:r>
              <a:rPr lang="hu-HU" b="1" dirty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) hozzájáruló </a:t>
            </a:r>
            <a:r>
              <a:rPr lang="hu-HU" b="1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nyilatkozata</a:t>
            </a:r>
            <a:r>
              <a:rPr lang="hu-HU" dirty="0" smtClean="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</a:p>
          <a:p>
            <a:pPr marL="228600" indent="0">
              <a:lnSpc>
                <a:spcPct val="95000"/>
              </a:lnSpc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228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65"/>
              <a:buNone/>
            </a:pPr>
            <a:endParaRPr sz="2150" dirty="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9125</TotalTime>
  <Words>3240</Words>
  <Application>Microsoft Office PowerPoint</Application>
  <PresentationFormat>Diavetítés a képernyőre (16:9 oldalarány)</PresentationFormat>
  <Paragraphs>378</Paragraphs>
  <Slides>45</Slides>
  <Notes>45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49" baseType="lpstr">
      <vt:lpstr>Arial</vt:lpstr>
      <vt:lpstr>Courier New</vt:lpstr>
      <vt:lpstr>Montserrat</vt:lpstr>
      <vt:lpstr>Simple Light</vt:lpstr>
      <vt:lpstr>        Lakossági tájékoztató fórum   A Budavári Önkormányzat pályázati lehetőségeiről – természetes személyek részére </vt:lpstr>
      <vt:lpstr>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PÁLYÁZATI LEHETŐSÉG kertszépítés ÉS ZÖLDHOMLOKZAT-LÉTESÍTÉS támogatására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PÁLYÁZATI LEHETŐSÉG kerékpáros közlekedéshez nyújtott önkormányzati támogatásra.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Lakossági tájékoztató fórum   Civil-, Egyházi- és Nyári Táboroztatások pályázati lehetőségeiről</dc:title>
  <dc:creator>Szász Zsombor</dc:creator>
  <cp:lastModifiedBy>Felhasználó</cp:lastModifiedBy>
  <cp:revision>28</cp:revision>
  <dcterms:modified xsi:type="dcterms:W3CDTF">2024-04-23T13:45:53Z</dcterms:modified>
</cp:coreProperties>
</file>