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5" roundtripDataSignature="AMtx7mhUXxHd8PCb8032dZO9X+pc2Lit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customschemas.google.com/relationships/presentationmetadata" Target="metadata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Batthyány iskola homlokzatáról kép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6" name="Google Shape;15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30fe99e3f4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g230fe99e3f4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30fe99e3f4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g230fe99e3f4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4" name="Google Shape;204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Batthyány iskola homlokzatáról kép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2" name="Google Shape;212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0" name="Google Shape;220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8" name="Google Shape;228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232f5b7d7d3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6" name="Google Shape;236;g232f5b7d7d3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4" name="Google Shape;244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30fe99e3f4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2" name="Google Shape;252;g230fe99e3f4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230fe99e3f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0" name="Google Shape;260;g230fe99e3f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8" name="Google Shape;268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6" name="Google Shape;276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8162ba6061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18162ba6061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Batthyány iskola homlokzatáról kép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30fe99e3f4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230fe99e3f4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30fe99e3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g230fe99e3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7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37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3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4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35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35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35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>
            <a:spLocks noGrp="1"/>
          </p:cNvSpPr>
          <p:nvPr>
            <p:ph type="ctrTitle"/>
          </p:nvPr>
        </p:nvSpPr>
        <p:spPr>
          <a:xfrm>
            <a:off x="311700" y="567070"/>
            <a:ext cx="8520600" cy="2806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GB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-GB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-GB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-GB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-GB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-GB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-GB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75084"/>
              <a:buNone/>
            </a:pPr>
            <a:r>
              <a:rPr lang="en-GB" sz="330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-GB" sz="330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4400" b="1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Lakossági </a:t>
            </a:r>
            <a:r>
              <a:rPr lang="en-GB" sz="4400" b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tájékoztató</a:t>
            </a:r>
            <a:r>
              <a:rPr lang="en-GB" sz="4400" b="1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 fórum </a:t>
            </a:r>
            <a:r>
              <a:rPr lang="en-GB" sz="360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-GB" sz="360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360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-GB" sz="360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330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Civil-, Egyházi- és Nyári Táboroztatások pályázati lehetőségeiről</a:t>
            </a:r>
            <a:br>
              <a:rPr lang="en-GB" sz="330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330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1"/>
          <p:cNvSpPr txBox="1">
            <a:spLocks noGrp="1"/>
          </p:cNvSpPr>
          <p:nvPr>
            <p:ph type="subTitle" idx="1"/>
          </p:nvPr>
        </p:nvSpPr>
        <p:spPr>
          <a:xfrm>
            <a:off x="311700" y="3055088"/>
            <a:ext cx="8520600" cy="800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180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sz="200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2024</a:t>
            </a:r>
            <a:endParaRPr sz="200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0" y="3906972"/>
            <a:ext cx="9144000" cy="726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11113" y="4120808"/>
            <a:ext cx="1921771" cy="102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3"/>
          <p:cNvSpPr txBox="1">
            <a:spLocks noGrp="1"/>
          </p:cNvSpPr>
          <p:nvPr>
            <p:ph type="ctrTitle"/>
          </p:nvPr>
        </p:nvSpPr>
        <p:spPr>
          <a:xfrm>
            <a:off x="311700" y="1096200"/>
            <a:ext cx="8520600" cy="15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-GB" sz="280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-GB" sz="280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80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PÁLYÁZATI LEHETŐSÉG</a:t>
            </a:r>
            <a:br>
              <a:rPr lang="en-GB" sz="280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80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I. KERÜLETI CIVIL SZERVEZETEKNEK</a:t>
            </a:r>
            <a:endParaRPr sz="280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13"/>
          <p:cNvSpPr txBox="1">
            <a:spLocks noGrp="1"/>
          </p:cNvSpPr>
          <p:nvPr>
            <p:ph type="subTitle" idx="1"/>
          </p:nvPr>
        </p:nvSpPr>
        <p:spPr>
          <a:xfrm>
            <a:off x="311700" y="27579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180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8" name="Google Shape;128;p13"/>
          <p:cNvSpPr/>
          <p:nvPr/>
        </p:nvSpPr>
        <p:spPr>
          <a:xfrm>
            <a:off x="0" y="3353425"/>
            <a:ext cx="9144000" cy="726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" name="Google Shape;12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11116" y="3663650"/>
            <a:ext cx="1921771" cy="102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4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22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I. KERÜLETI CIVIL SZERVEZETEK</a:t>
            </a:r>
            <a:endParaRPr sz="222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36" name="Google Shape;136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05925" y="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4"/>
          <p:cNvSpPr txBox="1">
            <a:spLocks noGrp="1"/>
          </p:cNvSpPr>
          <p:nvPr>
            <p:ph type="body" idx="1"/>
          </p:nvPr>
        </p:nvSpPr>
        <p:spPr>
          <a:xfrm>
            <a:off x="311700" y="1133924"/>
            <a:ext cx="8520600" cy="38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457200" lvl="0" indent="-34194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1304"/>
              <a:buChar char="●"/>
            </a:pPr>
            <a:r>
              <a:rPr lang="en-GB" sz="23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pályázat nyílt</a:t>
            </a:r>
            <a:endParaRPr sz="23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194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1304"/>
              <a:buChar char="●"/>
            </a:pPr>
            <a:r>
              <a:rPr lang="en-GB" sz="23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támogatás formája: vissza nem térítendő</a:t>
            </a:r>
            <a:endParaRPr sz="23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194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1304"/>
              <a:buChar char="●"/>
            </a:pPr>
            <a:r>
              <a:rPr lang="en-GB" sz="23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Rendelkezésre álló keretösszeg: </a:t>
            </a:r>
            <a:r>
              <a:rPr lang="en-GB" sz="2300" b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25 000 000 Ft</a:t>
            </a:r>
            <a:r>
              <a:rPr lang="en-GB" sz="23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azaz huszonötmillió forint,</a:t>
            </a:r>
            <a:br>
              <a:rPr lang="en-GB" sz="23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3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-GB" sz="23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3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civil szervezetenként / pályázónként kapható maximális összeg </a:t>
            </a:r>
            <a:endParaRPr sz="23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3 000 000 Ft, azaz hárommillió forint.</a:t>
            </a:r>
            <a:endParaRPr sz="23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8260"/>
              <a:buNone/>
            </a:pPr>
            <a:endParaRPr sz="23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8260"/>
              <a:buNone/>
            </a:pPr>
            <a:endParaRPr sz="23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5714"/>
              <a:buNone/>
            </a:pPr>
            <a:endParaRPr sz="210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5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" name="Google Shape;143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15"/>
          <p:cNvSpPr txBox="1">
            <a:spLocks noGrp="1"/>
          </p:cNvSpPr>
          <p:nvPr>
            <p:ph type="title"/>
          </p:nvPr>
        </p:nvSpPr>
        <p:spPr>
          <a:xfrm>
            <a:off x="311700" y="116687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22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I. KERÜLETI CIVIL SZERVEZETEK</a:t>
            </a:r>
            <a:endParaRPr sz="222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5" name="Google Shape;145;p15"/>
          <p:cNvSpPr txBox="1">
            <a:spLocks noGrp="1"/>
          </p:cNvSpPr>
          <p:nvPr>
            <p:ph type="body" idx="1"/>
          </p:nvPr>
        </p:nvSpPr>
        <p:spPr>
          <a:xfrm>
            <a:off x="311700" y="652131"/>
            <a:ext cx="8520600" cy="4394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-326103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79161"/>
              <a:buChar char="●"/>
            </a:pPr>
            <a:r>
              <a:rPr lang="en-GB" sz="277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kerületben élő polgárok szabadidős tevékenységét, közművelődését elősegítő </a:t>
            </a:r>
            <a:r>
              <a:rPr lang="en-GB" sz="2770" b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célok </a:t>
            </a:r>
            <a:r>
              <a:rPr lang="en-GB" sz="277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(1. dia), különösen:</a:t>
            </a:r>
            <a:endParaRPr sz="1670">
              <a:solidFill>
                <a:srgbClr val="073763"/>
              </a:solidFill>
            </a:endParaRP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5238"/>
              <a:buNone/>
            </a:pPr>
            <a:endParaRPr sz="2438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0889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65860"/>
              <a:buFont typeface="Arial"/>
              <a:buChar char="•"/>
            </a:pPr>
            <a:r>
              <a:rPr lang="en-GB" sz="2742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lang="en-GB" sz="3014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87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közösségi élet szerveződését, </a:t>
            </a:r>
            <a:endParaRPr sz="2871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2098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72368"/>
              <a:buFont typeface="Arial"/>
              <a:buChar char="•"/>
            </a:pPr>
            <a:r>
              <a:rPr lang="en-GB" sz="287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az itt élő csoportok, szervezetek együttműködését,</a:t>
            </a:r>
            <a:endParaRPr sz="2871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2098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72368"/>
              <a:buFont typeface="Arial"/>
              <a:buChar char="•"/>
            </a:pPr>
            <a:r>
              <a:rPr lang="en-GB" sz="287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lokálpatriotizmusának elősegítését szolgáló programok,  </a:t>
            </a:r>
            <a:endParaRPr sz="2871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2098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72368"/>
              <a:buFont typeface="Arial"/>
              <a:buChar char="•"/>
            </a:pPr>
            <a:r>
              <a:rPr lang="en-GB" sz="287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magyar nemzeti hagyományok ápolását szolgáló rendezvények;</a:t>
            </a:r>
            <a:endParaRPr sz="1671">
              <a:solidFill>
                <a:srgbClr val="073763"/>
              </a:solidFill>
            </a:endParaRPr>
          </a:p>
          <a:p>
            <a:pPr marL="914400" lvl="1" indent="-32098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72368"/>
              <a:buFont typeface="Arial"/>
              <a:buChar char="•"/>
            </a:pPr>
            <a:r>
              <a:rPr lang="en-GB" sz="287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egészségmegőrző és sportprogramok;</a:t>
            </a:r>
            <a:endParaRPr sz="1671">
              <a:solidFill>
                <a:srgbClr val="073763"/>
              </a:solidFill>
            </a:endParaRPr>
          </a:p>
          <a:p>
            <a:pPr marL="914400" lvl="1" indent="-32098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72368"/>
              <a:buFont typeface="Arial"/>
              <a:buChar char="•"/>
            </a:pPr>
            <a:r>
              <a:rPr lang="en-GB" sz="287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környezetvédelem, zöldprogram;</a:t>
            </a:r>
            <a:endParaRPr sz="1671">
              <a:solidFill>
                <a:srgbClr val="073763"/>
              </a:solidFill>
            </a:endParaRPr>
          </a:p>
          <a:p>
            <a:pPr marL="914400" lvl="1" indent="-32098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72368"/>
              <a:buFont typeface="Arial"/>
              <a:buChar char="•"/>
            </a:pPr>
            <a:r>
              <a:rPr lang="en-GB" sz="287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kerület lakosait segítő szociális és karitatív célok;</a:t>
            </a:r>
            <a:endParaRPr sz="1671">
              <a:solidFill>
                <a:srgbClr val="073763"/>
              </a:solidFill>
            </a:endParaRPr>
          </a:p>
          <a:p>
            <a:pPr marL="914400" lvl="1" indent="-32098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72368"/>
              <a:buFont typeface="Arial"/>
              <a:buChar char="•"/>
            </a:pPr>
            <a:r>
              <a:rPr lang="en-GB" sz="287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tanácsadó, oktatási, fejlesztő és segítő tevékenységek,</a:t>
            </a:r>
            <a:endParaRPr sz="2871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2098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72368"/>
              <a:buFont typeface="Arial"/>
              <a:buChar char="•"/>
            </a:pPr>
            <a:r>
              <a:rPr lang="en-GB" sz="287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kiadványok;</a:t>
            </a:r>
            <a:endParaRPr sz="1671">
              <a:solidFill>
                <a:srgbClr val="07376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6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1" name="Google Shape;151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6"/>
          <p:cNvSpPr txBox="1">
            <a:spLocks noGrp="1"/>
          </p:cNvSpPr>
          <p:nvPr>
            <p:ph type="title"/>
          </p:nvPr>
        </p:nvSpPr>
        <p:spPr>
          <a:xfrm>
            <a:off x="311700" y="21641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22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I. KERÜLETI CIVIL SZERVEZETEK</a:t>
            </a:r>
            <a:endParaRPr sz="222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3" name="Google Shape;153;p16"/>
          <p:cNvSpPr txBox="1">
            <a:spLocks noGrp="1"/>
          </p:cNvSpPr>
          <p:nvPr>
            <p:ph type="body" idx="1"/>
          </p:nvPr>
        </p:nvSpPr>
        <p:spPr>
          <a:xfrm>
            <a:off x="311700" y="865525"/>
            <a:ext cx="8520600" cy="4181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9161"/>
              <a:buChar char="●"/>
            </a:pPr>
            <a:r>
              <a:rPr lang="en-GB" sz="277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kerületben élő polgárok szabadidős tevékenységét, közművelődését elősegítő </a:t>
            </a:r>
            <a:r>
              <a:rPr lang="en-GB" sz="2770" b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célok </a:t>
            </a:r>
            <a:r>
              <a:rPr lang="en-GB" sz="277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(2. dia), különösen:</a:t>
            </a:r>
            <a:endParaRPr sz="1670"/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4516"/>
              <a:buNone/>
            </a:pPr>
            <a:endParaRPr sz="36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2384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0921"/>
              <a:buFont typeface="Arial"/>
              <a:buChar char="•"/>
            </a:pPr>
            <a:r>
              <a:rPr lang="en-GB" sz="2729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bemutatók, kiállítások, előadó- és alkotóművészeti produkciók létrehozása;</a:t>
            </a:r>
            <a:endParaRPr sz="1529"/>
          </a:p>
          <a:p>
            <a:pPr marL="914400" lvl="1" indent="-32384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0921"/>
              <a:buFont typeface="Arial"/>
              <a:buChar char="•"/>
            </a:pPr>
            <a:r>
              <a:rPr lang="en-GB" sz="2729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kerületi székhelyű köznevelési intézmények működését segítő alapítványok programjai;</a:t>
            </a:r>
            <a:endParaRPr sz="1529"/>
          </a:p>
          <a:p>
            <a:pPr marL="914400" lvl="1" indent="-32384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0921"/>
              <a:buFont typeface="Arial"/>
              <a:buChar char="•"/>
            </a:pPr>
            <a:r>
              <a:rPr lang="en-GB" sz="2729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idősügyi programok;</a:t>
            </a:r>
            <a:endParaRPr sz="1529"/>
          </a:p>
          <a:p>
            <a:pPr marL="914400" lvl="1" indent="-32384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0921"/>
              <a:buFont typeface="Arial"/>
              <a:buChar char="•"/>
            </a:pPr>
            <a:r>
              <a:rPr lang="en-GB" sz="2729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város-szépítési és/vagy újrahasznosítási célok;</a:t>
            </a:r>
            <a:endParaRPr sz="1529"/>
          </a:p>
          <a:p>
            <a:pPr marL="914400" lvl="1" indent="-32384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0921"/>
              <a:buFont typeface="Arial"/>
              <a:buChar char="•"/>
            </a:pPr>
            <a:r>
              <a:rPr lang="en-GB" sz="2729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fogyatékkal élőket és a munkanélkülieket segítő projektek;</a:t>
            </a:r>
            <a:endParaRPr sz="1529"/>
          </a:p>
          <a:p>
            <a:pPr marL="914400" lvl="1" indent="-32384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0921"/>
              <a:buFont typeface="Arial"/>
              <a:buChar char="•"/>
            </a:pPr>
            <a:r>
              <a:rPr lang="en-GB" sz="2729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esélyegyenlőségi programok, projektek.</a:t>
            </a:r>
            <a:endParaRPr sz="2329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9" name="Google Shape;159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17"/>
          <p:cNvSpPr txBox="1">
            <a:spLocks noGrp="1"/>
          </p:cNvSpPr>
          <p:nvPr>
            <p:ph type="title"/>
          </p:nvPr>
        </p:nvSpPr>
        <p:spPr>
          <a:xfrm>
            <a:off x="311700" y="116676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22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I. KERÜLETI CIVIL SZERVEZETEK</a:t>
            </a:r>
            <a:endParaRPr sz="222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1" name="Google Shape;161;p17"/>
          <p:cNvSpPr txBox="1">
            <a:spLocks noGrp="1"/>
          </p:cNvSpPr>
          <p:nvPr>
            <p:ph type="body" idx="1"/>
          </p:nvPr>
        </p:nvSpPr>
        <p:spPr>
          <a:xfrm>
            <a:off x="311700" y="660975"/>
            <a:ext cx="8520600" cy="43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Az</a:t>
            </a:r>
            <a:r>
              <a:rPr lang="en-GB" sz="21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I. </a:t>
            </a:r>
            <a:r>
              <a:rPr lang="en-GB" sz="21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kerületben</a:t>
            </a:r>
            <a:r>
              <a:rPr lang="en-GB" sz="21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1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működő</a:t>
            </a:r>
            <a:r>
              <a:rPr lang="en-GB" sz="21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1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alábbi</a:t>
            </a:r>
            <a:r>
              <a:rPr lang="en-GB" sz="21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1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szervezetek</a:t>
            </a:r>
            <a:r>
              <a:rPr lang="en-GB" sz="21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1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nyújthatnak</a:t>
            </a:r>
            <a:r>
              <a:rPr lang="en-GB" sz="21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be </a:t>
            </a:r>
            <a:r>
              <a:rPr lang="en-GB" sz="21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pályázatot</a:t>
            </a:r>
            <a:r>
              <a:rPr lang="en-GB" sz="21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endParaRPr sz="21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nonprofit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gazdálkodó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szervezetek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(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gazdasági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társaságok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),</a:t>
            </a:r>
            <a:endParaRPr sz="1600" dirty="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közhasznú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szervezetek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(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közalapítványok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kivételével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),</a:t>
            </a:r>
            <a:endParaRPr sz="1600" dirty="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bejegyzett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civil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szervezetek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</a:t>
            </a:r>
            <a:endParaRPr sz="1600" dirty="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nemzetközi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és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határon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túli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civil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szervezetek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0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9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lang="en-GB" sz="1900" b="1" dirty="0" err="1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mennyiben</a:t>
            </a:r>
            <a:r>
              <a:rPr lang="en-GB" sz="19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9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bejegyzett</a:t>
            </a:r>
            <a:r>
              <a:rPr lang="en-GB" sz="19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9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székhelyük</a:t>
            </a:r>
            <a:r>
              <a:rPr lang="en-GB" sz="19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9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vagy</a:t>
            </a:r>
            <a:r>
              <a:rPr lang="en-GB" sz="19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9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fióktelepük</a:t>
            </a:r>
            <a:r>
              <a:rPr lang="en-GB" sz="19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9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az</a:t>
            </a:r>
            <a:r>
              <a:rPr lang="en-GB" sz="19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I. </a:t>
            </a:r>
            <a:r>
              <a:rPr lang="en-GB" sz="19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kerületben</a:t>
            </a:r>
            <a:r>
              <a:rPr lang="en-GB" sz="19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van, </a:t>
            </a:r>
            <a:r>
              <a:rPr lang="en-GB" sz="19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országos</a:t>
            </a:r>
            <a:r>
              <a:rPr lang="en-GB" sz="19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9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vagy</a:t>
            </a:r>
            <a:r>
              <a:rPr lang="en-GB" sz="19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9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regionális</a:t>
            </a:r>
            <a:r>
              <a:rPr lang="en-GB" sz="19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9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szervezet</a:t>
            </a:r>
            <a:r>
              <a:rPr lang="en-GB" sz="19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9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esetén</a:t>
            </a:r>
            <a:r>
              <a:rPr lang="en-GB" sz="19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9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önálló</a:t>
            </a:r>
            <a:r>
              <a:rPr lang="en-GB" sz="19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I. </a:t>
            </a:r>
            <a:r>
              <a:rPr lang="en-GB" sz="19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kerületi</a:t>
            </a:r>
            <a:r>
              <a:rPr lang="en-GB" sz="19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9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szervezeti</a:t>
            </a:r>
            <a:r>
              <a:rPr lang="en-GB" sz="19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9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egységgel</a:t>
            </a:r>
            <a:r>
              <a:rPr lang="en-GB" sz="19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9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rendelkeznek</a:t>
            </a:r>
            <a:r>
              <a:rPr lang="en-GB" sz="19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GB" sz="19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továbbá</a:t>
            </a:r>
            <a:r>
              <a:rPr lang="en-GB" sz="19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a </a:t>
            </a:r>
            <a:r>
              <a:rPr lang="en-GB" sz="19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pályázat</a:t>
            </a:r>
            <a:r>
              <a:rPr lang="en-GB" sz="19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9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benyújtását</a:t>
            </a:r>
            <a:r>
              <a:rPr lang="en-GB" sz="19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9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megelőzően</a:t>
            </a:r>
            <a:r>
              <a:rPr lang="en-GB" sz="19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9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legalább</a:t>
            </a:r>
            <a:r>
              <a:rPr lang="en-GB" sz="19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9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egy</a:t>
            </a:r>
            <a:r>
              <a:rPr lang="en-GB" sz="19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9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lezárt</a:t>
            </a:r>
            <a:r>
              <a:rPr lang="en-GB" sz="19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9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pénzügyi</a:t>
            </a:r>
            <a:r>
              <a:rPr lang="en-GB" sz="19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9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évvel</a:t>
            </a:r>
            <a:r>
              <a:rPr lang="en-GB" sz="19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9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rendelkeznek</a:t>
            </a:r>
            <a:r>
              <a:rPr lang="en-GB" sz="19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  <a:endParaRPr sz="1900" b="1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30fe99e3f4_0_24"/>
          <p:cNvSpPr/>
          <p:nvPr/>
        </p:nvSpPr>
        <p:spPr>
          <a:xfrm>
            <a:off x="6678118" y="2857778"/>
            <a:ext cx="2466000" cy="22857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7" name="Google Shape;167;g230fe99e3f4_0_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g230fe99e3f4_0_24"/>
          <p:cNvSpPr txBox="1">
            <a:spLocks noGrp="1"/>
          </p:cNvSpPr>
          <p:nvPr>
            <p:ph type="title"/>
          </p:nvPr>
        </p:nvSpPr>
        <p:spPr>
          <a:xfrm>
            <a:off x="311700" y="21641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22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I. KERÜLETI CIVIL SZERVEZETEK</a:t>
            </a:r>
            <a:endParaRPr sz="222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9" name="Google Shape;169;g230fe99e3f4_0_24"/>
          <p:cNvSpPr txBox="1">
            <a:spLocks noGrp="1"/>
          </p:cNvSpPr>
          <p:nvPr>
            <p:ph type="body" idx="1"/>
          </p:nvPr>
        </p:nvSpPr>
        <p:spPr>
          <a:xfrm>
            <a:off x="208250" y="789125"/>
            <a:ext cx="8520600" cy="41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Előnyt élvez az a pályázó, amelyik:</a:t>
            </a:r>
            <a:endParaRPr sz="21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en-GB" sz="21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programjában előtérbe helyezi a társadalmi problémák kezelését (szenvedélybetegségek stb.);  </a:t>
            </a:r>
            <a:endParaRPr sz="21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en-GB" sz="21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hátrányos helyzetű csoportok számára nyújt programokat, segítséget (fogyatékkal élők, nők, gyerekek, idősek, romák stb.) </a:t>
            </a:r>
            <a:endParaRPr sz="21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en-GB" sz="21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fókuszában szociális aktivitás, a rászorulók és kirekesztettek támogatása áll;  </a:t>
            </a:r>
            <a:endParaRPr sz="21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en-GB" sz="21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programjával közösségteremtő- és fejlesztő tevékenységet valósít meg. </a:t>
            </a:r>
            <a:endParaRPr sz="21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/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9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1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5" name="Google Shape;175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21"/>
          <p:cNvSpPr txBox="1">
            <a:spLocks noGrp="1"/>
          </p:cNvSpPr>
          <p:nvPr>
            <p:ph type="title"/>
          </p:nvPr>
        </p:nvSpPr>
        <p:spPr>
          <a:xfrm>
            <a:off x="311700" y="21641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22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I. KERÜLETI CIVIL SZERVEZETEK</a:t>
            </a:r>
            <a:endParaRPr sz="222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7" name="Google Shape;177;p21"/>
          <p:cNvSpPr txBox="1">
            <a:spLocks noGrp="1"/>
          </p:cNvSpPr>
          <p:nvPr>
            <p:ph type="body" idx="1"/>
          </p:nvPr>
        </p:nvSpPr>
        <p:spPr>
          <a:xfrm>
            <a:off x="311700" y="789100"/>
            <a:ext cx="8520600" cy="42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pályázat benyújtásának kötelező tartalmi elemei és mellékletei: </a:t>
            </a:r>
            <a:endParaRPr sz="21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3569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86"/>
              <a:buFont typeface="Arial"/>
              <a:buChar char="•"/>
            </a:pPr>
            <a:r>
              <a:rPr lang="en-GB" sz="1929" u="sng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pályázati adatlap</a:t>
            </a:r>
            <a:endParaRPr sz="1590"/>
          </a:p>
          <a:p>
            <a:pPr marL="914400" lvl="1" indent="-33569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86"/>
              <a:buFont typeface="Arial"/>
              <a:buChar char="•"/>
            </a:pPr>
            <a:r>
              <a:rPr lang="en-GB" sz="1929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pályázati adatlap </a:t>
            </a:r>
            <a:r>
              <a:rPr lang="en-GB" sz="1929" u="sng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mellékletei: </a:t>
            </a:r>
            <a:endParaRPr sz="1929" u="sng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3569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86"/>
              <a:buFont typeface="Arial"/>
              <a:buChar char="•"/>
            </a:pPr>
            <a:r>
              <a:rPr lang="en-GB" sz="1929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pályázó (pénzügyi lebonyolító) összeférhetetlenséggel és érintettséggel kapcsolatos nyilatkozata;</a:t>
            </a:r>
            <a:endParaRPr sz="1590"/>
          </a:p>
          <a:p>
            <a:pPr marL="914400" lvl="1" indent="-33569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86"/>
              <a:buFont typeface="Arial"/>
              <a:buChar char="•"/>
            </a:pPr>
            <a:r>
              <a:rPr lang="en-GB" sz="1929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ÁFA-nyilatkozat;</a:t>
            </a:r>
            <a:endParaRPr sz="1590"/>
          </a:p>
          <a:p>
            <a:pPr marL="914400" lvl="1" indent="-33569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86"/>
              <a:buFont typeface="Arial"/>
              <a:buChar char="•"/>
            </a:pPr>
            <a:r>
              <a:rPr lang="en-GB" sz="1929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Átláthatósági nyilatkozat;</a:t>
            </a:r>
            <a:endParaRPr sz="1590"/>
          </a:p>
          <a:p>
            <a:pPr marL="914400" lvl="1" indent="-33569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86"/>
              <a:buFont typeface="Arial"/>
              <a:buChar char="•"/>
            </a:pPr>
            <a:r>
              <a:rPr lang="en-GB" sz="1929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Adatkezelési nyilatkozat;</a:t>
            </a:r>
            <a:endParaRPr sz="1590"/>
          </a:p>
          <a:p>
            <a:pPr marL="914400" lvl="1" indent="-33569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86"/>
              <a:buFont typeface="Arial"/>
              <a:buChar char="•"/>
            </a:pPr>
            <a:r>
              <a:rPr lang="en-GB" sz="1929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Budapest I. kerületi bejegyzett székhelyigazolást, vagy országos illetve regionális szervezet esetén önálló Budapest I. kerületi szervezeti egységgel rendelkezés igazolását;</a:t>
            </a:r>
            <a:endParaRPr sz="1590"/>
          </a:p>
          <a:p>
            <a:pPr marL="914400" lvl="1" indent="-33569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86"/>
              <a:buFont typeface="Arial"/>
              <a:buChar char="•"/>
            </a:pPr>
            <a:r>
              <a:rPr lang="en-GB" sz="1929" b="1" u="sng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Állami adóhatóság (NAV) által kiállított 30 napnál nem régebbi igazolás</a:t>
            </a:r>
            <a:endParaRPr sz="1929" b="1" u="sng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54"/>
              <a:buNone/>
            </a:pPr>
            <a:endParaRPr sz="21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54"/>
              <a:buNone/>
            </a:pPr>
            <a:endParaRPr sz="21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54"/>
              <a:buNone/>
            </a:pPr>
            <a:endParaRPr sz="21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54"/>
              <a:buNone/>
            </a:pPr>
            <a:endParaRPr sz="21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54"/>
              <a:buNone/>
            </a:pPr>
            <a:endParaRPr sz="21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8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3" name="Google Shape;183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18"/>
          <p:cNvSpPr txBox="1">
            <a:spLocks noGrp="1"/>
          </p:cNvSpPr>
          <p:nvPr>
            <p:ph type="title"/>
          </p:nvPr>
        </p:nvSpPr>
        <p:spPr>
          <a:xfrm>
            <a:off x="311700" y="116676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22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I. KERÜLETI CIVIL SZERVEZETEK</a:t>
            </a:r>
            <a:endParaRPr sz="222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5" name="Google Shape;185;p18"/>
          <p:cNvSpPr txBox="1">
            <a:spLocks noGrp="1"/>
          </p:cNvSpPr>
          <p:nvPr>
            <p:ph type="body" idx="1"/>
          </p:nvPr>
        </p:nvSpPr>
        <p:spPr>
          <a:xfrm>
            <a:off x="311700" y="673375"/>
            <a:ext cx="8520600" cy="440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90000"/>
              <a:buChar char="●"/>
            </a:pPr>
            <a:r>
              <a:rPr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Kapcsolattartás: </a:t>
            </a:r>
            <a:endParaRPr/>
          </a:p>
          <a:p>
            <a:pPr marL="914400" lvl="1" indent="-322580" algn="l" rtl="0">
              <a:spcBef>
                <a:spcPts val="0"/>
              </a:spcBef>
              <a:spcAft>
                <a:spcPts val="0"/>
              </a:spcAft>
              <a:buSzPct val="88888"/>
              <a:buChar char="○"/>
            </a:pPr>
            <a:r>
              <a:rPr lang="en-GB" sz="18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civil.palyazat@budavar.hu e-mail címen;</a:t>
            </a:r>
            <a:endParaRPr sz="1600"/>
          </a:p>
          <a:p>
            <a:pPr marL="914400" lvl="1" indent="-322580" algn="l" rtl="0">
              <a:spcBef>
                <a:spcPts val="0"/>
              </a:spcBef>
              <a:spcAft>
                <a:spcPts val="0"/>
              </a:spcAft>
              <a:buSzPct val="88888"/>
              <a:buChar char="○"/>
            </a:pPr>
            <a:r>
              <a:rPr lang="en-GB" sz="18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061-458-3085-ös telefonszámon</a:t>
            </a:r>
            <a:endParaRPr sz="160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7297"/>
              <a:buChar char="●"/>
            </a:pPr>
            <a:r>
              <a:rPr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pályázat benyújtásának határideje: </a:t>
            </a:r>
            <a:r>
              <a:rPr lang="en-GB" sz="2000" b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2024. április 26. (péntek) 24:00 óra </a:t>
            </a:r>
            <a:r>
              <a:rPr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(éjfél)</a:t>
            </a:r>
            <a:endParaRPr sz="20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6075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Montserrat"/>
              <a:buChar char="●"/>
            </a:pPr>
            <a:r>
              <a:rPr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pályázat benyújtásának módja: kizárólag elektronikus úton a </a:t>
            </a:r>
            <a:r>
              <a:rPr lang="en-GB" sz="2000" b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civil.palyazat@budavar.hu</a:t>
            </a:r>
            <a:r>
              <a:rPr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e-mail címre, </a:t>
            </a:r>
            <a:r>
              <a:rPr lang="en-GB" sz="2000" b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egy fájlba rendezve.</a:t>
            </a:r>
            <a:endParaRPr sz="2000" b="1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6075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Montserrat"/>
              <a:buChar char="●"/>
            </a:pPr>
            <a:r>
              <a:rPr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Hiánypótlásra </a:t>
            </a:r>
            <a:r>
              <a:rPr lang="en-GB" sz="2000" u="sng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egy alkalommal,</a:t>
            </a:r>
            <a:r>
              <a:rPr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a hiánypótlás felhívás kézhezvételétől számított </a:t>
            </a:r>
            <a:r>
              <a:rPr lang="en-GB" sz="2000" u="sng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három munkanapos határidőn belül van lehetőség</a:t>
            </a:r>
            <a:r>
              <a:rPr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;</a:t>
            </a:r>
            <a:endParaRPr sz="2000" b="1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30fe99e3f4_0_17"/>
          <p:cNvSpPr/>
          <p:nvPr/>
        </p:nvSpPr>
        <p:spPr>
          <a:xfrm>
            <a:off x="6678118" y="2857778"/>
            <a:ext cx="2466000" cy="22857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1" name="Google Shape;191;g230fe99e3f4_0_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g230fe99e3f4_0_17"/>
          <p:cNvSpPr txBox="1">
            <a:spLocks noGrp="1"/>
          </p:cNvSpPr>
          <p:nvPr>
            <p:ph type="title"/>
          </p:nvPr>
        </p:nvSpPr>
        <p:spPr>
          <a:xfrm>
            <a:off x="311700" y="21641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22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I. KERÜLETI CIVIL SZERVEZETEK</a:t>
            </a:r>
            <a:endParaRPr sz="222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3" name="Google Shape;193;g230fe99e3f4_0_17"/>
          <p:cNvSpPr txBox="1">
            <a:spLocks noGrp="1"/>
          </p:cNvSpPr>
          <p:nvPr>
            <p:ph type="body" idx="1"/>
          </p:nvPr>
        </p:nvSpPr>
        <p:spPr>
          <a:xfrm>
            <a:off x="311700" y="865525"/>
            <a:ext cx="8520600" cy="4212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457200" lvl="0" indent="-35851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46"/>
              <a:buFont typeface="Montserrat"/>
              <a:buChar char="●"/>
            </a:pPr>
            <a:r>
              <a:rPr lang="en-GB" sz="19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GB" sz="19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</a:t>
            </a:r>
            <a:r>
              <a:rPr lang="en-GB" sz="19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9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megvalósításának</a:t>
            </a:r>
            <a:r>
              <a:rPr lang="en-GB" sz="19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9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időintervalluma</a:t>
            </a:r>
            <a:r>
              <a:rPr lang="en-GB" sz="19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 a </a:t>
            </a:r>
            <a:r>
              <a:rPr lang="en-GB" sz="19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támogatói</a:t>
            </a:r>
            <a:r>
              <a:rPr lang="en-GB" sz="19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9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döntést</a:t>
            </a:r>
            <a:r>
              <a:rPr lang="en-GB" sz="19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9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tartalmazó</a:t>
            </a:r>
            <a:r>
              <a:rPr lang="en-GB" sz="19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9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bizottsági</a:t>
            </a:r>
            <a:r>
              <a:rPr lang="en-GB" sz="19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/</a:t>
            </a:r>
            <a:r>
              <a:rPr lang="en-GB" sz="19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önkormányzati</a:t>
            </a:r>
            <a:r>
              <a:rPr lang="en-GB" sz="19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9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határozat</a:t>
            </a:r>
            <a:r>
              <a:rPr lang="en-GB" sz="19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9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kelte</a:t>
            </a:r>
            <a:r>
              <a:rPr lang="en-GB" sz="19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- 2025. </a:t>
            </a:r>
            <a:r>
              <a:rPr lang="en-GB" sz="19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január</a:t>
            </a:r>
            <a:r>
              <a:rPr lang="en-GB" sz="19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31. (</a:t>
            </a:r>
            <a:r>
              <a:rPr lang="en-GB" sz="19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péntek</a:t>
            </a:r>
            <a:r>
              <a:rPr lang="en-GB" sz="19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). </a:t>
            </a:r>
            <a:endParaRPr sz="19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46"/>
              <a:buNone/>
            </a:pPr>
            <a:endParaRPr sz="20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 indent="-363070">
              <a:buSzPts val="2118"/>
            </a:pP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pályázatok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elbírálásának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határideje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legkésőbb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en-GB" sz="20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2024. </a:t>
            </a:r>
            <a:r>
              <a:rPr lang="en-GB" sz="20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május</a:t>
            </a:r>
            <a:r>
              <a:rPr lang="en-GB" sz="20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31. (</a:t>
            </a:r>
            <a:r>
              <a:rPr lang="en-GB" sz="20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péntek</a:t>
            </a:r>
            <a:r>
              <a:rPr lang="en-GB" sz="20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)</a:t>
            </a:r>
            <a:endParaRPr lang="en-GB" sz="2000" dirty="0"/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46"/>
              <a:buNone/>
            </a:pPr>
            <a:endParaRPr sz="20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5216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46"/>
              <a:buChar char="●"/>
            </a:pP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pályázónak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a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támogatás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felhasználásáról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2025.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február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28-ig (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péntek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)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kell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elszámolnia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az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elszámolási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lap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és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annak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az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útmutatója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alapján</a:t>
            </a:r>
            <a:r>
              <a:rPr lang="en-GB" sz="20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;</a:t>
            </a:r>
            <a:r>
              <a:rPr lang="hu-HU" sz="20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hu-HU" sz="20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lang="hu-HU" sz="2000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 indent="-352167">
              <a:buClr>
                <a:srgbClr val="073763"/>
              </a:buClr>
              <a:buSzPts val="1946"/>
            </a:pPr>
            <a:r>
              <a:rPr lang="hu-HU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Az alapítványi pályázókat (az </a:t>
            </a:r>
            <a:r>
              <a:rPr lang="hu-HU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Mötv</a:t>
            </a:r>
            <a:r>
              <a:rPr lang="hu-HU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. 42.§ (4) bekezdés alapján) a Képviselő-testület, az egyéb pályázókat (a 22/2022. (XI. 24.) önkormányzati rendeletének 8.§ (4) bekezdése és 3. melléklet 2.14. pontja alapján) a Képviselő-testület NOKS Bizottsága bírálja el</a:t>
            </a:r>
            <a:r>
              <a:rPr lang="hu-HU" sz="20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.</a:t>
            </a:r>
            <a:endParaRPr lang="hu-HU" sz="2000" dirty="0">
              <a:solidFill>
                <a:srgbClr val="073763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2"/>
          <p:cNvSpPr txBox="1">
            <a:spLocks noGrp="1"/>
          </p:cNvSpPr>
          <p:nvPr>
            <p:ph type="ctrTitle"/>
          </p:nvPr>
        </p:nvSpPr>
        <p:spPr>
          <a:xfrm>
            <a:off x="311700" y="1096200"/>
            <a:ext cx="8520600" cy="15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-GB" sz="280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-GB" sz="280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80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PÁLYÁZATI LEHETŐSÉG</a:t>
            </a:r>
            <a:br>
              <a:rPr lang="en-GB" sz="280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80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I. KERÜLETI EGYHÁZI ÉS VALLÁSI SZERVEZETEKNEK</a:t>
            </a:r>
            <a:endParaRPr sz="280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9" name="Google Shape;199;p22"/>
          <p:cNvSpPr txBox="1">
            <a:spLocks noGrp="1"/>
          </p:cNvSpPr>
          <p:nvPr>
            <p:ph type="subTitle" idx="1"/>
          </p:nvPr>
        </p:nvSpPr>
        <p:spPr>
          <a:xfrm>
            <a:off x="311700" y="27579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180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0" name="Google Shape;200;p22"/>
          <p:cNvSpPr/>
          <p:nvPr/>
        </p:nvSpPr>
        <p:spPr>
          <a:xfrm>
            <a:off x="0" y="3353425"/>
            <a:ext cx="9144000" cy="726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1" name="Google Shape;201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11116" y="3663650"/>
            <a:ext cx="1921771" cy="102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"/>
          <p:cNvSpPr txBox="1">
            <a:spLocks noGrp="1"/>
          </p:cNvSpPr>
          <p:nvPr>
            <p:ph type="ctrTitle"/>
          </p:nvPr>
        </p:nvSpPr>
        <p:spPr>
          <a:xfrm>
            <a:off x="311700" y="1096200"/>
            <a:ext cx="8520600" cy="15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-GB" sz="2800">
                <a:solidFill>
                  <a:srgbClr val="351C75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-GB" sz="2800">
                <a:solidFill>
                  <a:srgbClr val="351C75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800">
                <a:solidFill>
                  <a:srgbClr val="351C75"/>
                </a:solidFill>
                <a:latin typeface="Montserrat"/>
                <a:ea typeface="Montserrat"/>
                <a:cs typeface="Montserrat"/>
                <a:sym typeface="Montserrat"/>
              </a:rPr>
              <a:t>PÁLYÁZATI LEHETŐSÉG I. KERÜLETI NYÁRI FEJLESZTŐ FOGLALKOZÁSOKAT SZERVEZŐ TÁBOROZTATÓK RÉSZÉRE</a:t>
            </a:r>
            <a:endParaRPr sz="2800">
              <a:solidFill>
                <a:srgbClr val="351C7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6"/>
          <p:cNvSpPr txBox="1">
            <a:spLocks noGrp="1"/>
          </p:cNvSpPr>
          <p:nvPr>
            <p:ph type="subTitle" idx="1"/>
          </p:nvPr>
        </p:nvSpPr>
        <p:spPr>
          <a:xfrm>
            <a:off x="311700" y="27579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180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6"/>
          <p:cNvSpPr/>
          <p:nvPr/>
        </p:nvSpPr>
        <p:spPr>
          <a:xfrm>
            <a:off x="0" y="3353425"/>
            <a:ext cx="9144000" cy="726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65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11116" y="3663650"/>
            <a:ext cx="1921771" cy="102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3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23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22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I. KERÜLETI EGYHÁZI ÉS VALLÁSI SZERVEZETEK</a:t>
            </a:r>
            <a:endParaRPr sz="222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08" name="Google Shape;208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05925" y="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23"/>
          <p:cNvSpPr txBox="1">
            <a:spLocks noGrp="1"/>
          </p:cNvSpPr>
          <p:nvPr>
            <p:ph type="body" idx="1"/>
          </p:nvPr>
        </p:nvSpPr>
        <p:spPr>
          <a:xfrm>
            <a:off x="311700" y="789124"/>
            <a:ext cx="8520600" cy="38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8260"/>
              <a:buNone/>
            </a:pPr>
            <a:endParaRPr sz="23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194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1304"/>
              <a:buChar char="●"/>
            </a:pPr>
            <a:r>
              <a:rPr lang="en-GB" sz="23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pályázat nyílt</a:t>
            </a:r>
            <a:endParaRPr sz="23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194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1304"/>
              <a:buChar char="●"/>
            </a:pPr>
            <a:r>
              <a:rPr lang="en-GB" sz="23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támogatás formája: vissza nem térítendő</a:t>
            </a:r>
            <a:endParaRPr sz="2100"/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8260"/>
              <a:buNone/>
            </a:pPr>
            <a:endParaRPr sz="23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194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1304"/>
              <a:buChar char="●"/>
            </a:pPr>
            <a:r>
              <a:rPr lang="en-GB" sz="23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Rendelkezésre álló keretösszeg: </a:t>
            </a:r>
            <a:r>
              <a:rPr lang="en-GB" sz="2300" b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20 000 000 Ft</a:t>
            </a:r>
            <a:r>
              <a:rPr lang="en-GB" sz="23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azaz húszmillió forint,</a:t>
            </a:r>
            <a:br>
              <a:rPr lang="en-GB" sz="23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23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szervezetenként / pályázónként kapható maximális összeg</a:t>
            </a:r>
            <a:br>
              <a:rPr lang="en-GB" sz="23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3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3 000 000 Ft, azaz hárommillió forint.</a:t>
            </a:r>
            <a:endParaRPr sz="23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8260"/>
              <a:buNone/>
            </a:pPr>
            <a:endParaRPr sz="23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5714"/>
              <a:buNone/>
            </a:pPr>
            <a:endParaRPr sz="21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4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5" name="Google Shape;215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24"/>
          <p:cNvSpPr txBox="1">
            <a:spLocks noGrp="1"/>
          </p:cNvSpPr>
          <p:nvPr>
            <p:ph type="title"/>
          </p:nvPr>
        </p:nvSpPr>
        <p:spPr>
          <a:xfrm>
            <a:off x="311700" y="12196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22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I. KERÜLETI EGYHÁZI ÉS VALLÁSI SZERVEZETEK</a:t>
            </a:r>
            <a:endParaRPr sz="222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7" name="Google Shape;217;p24"/>
          <p:cNvSpPr txBox="1">
            <a:spLocks noGrp="1"/>
          </p:cNvSpPr>
          <p:nvPr>
            <p:ph type="body" idx="1"/>
          </p:nvPr>
        </p:nvSpPr>
        <p:spPr>
          <a:xfrm>
            <a:off x="311700" y="694650"/>
            <a:ext cx="8520600" cy="444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en-GB" sz="238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Támogatandó</a:t>
            </a:r>
            <a:r>
              <a:rPr lang="en-GB" sz="238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8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pályázati</a:t>
            </a:r>
            <a:r>
              <a:rPr lang="en-GB" sz="238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8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célok</a:t>
            </a:r>
            <a:r>
              <a:rPr lang="en-GB" sz="238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: A </a:t>
            </a:r>
            <a:r>
              <a:rPr lang="en-GB" sz="238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kerületben</a:t>
            </a:r>
            <a:r>
              <a:rPr lang="en-GB" sz="238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8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élő</a:t>
            </a:r>
            <a:r>
              <a:rPr lang="en-GB" sz="238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8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polgárok</a:t>
            </a:r>
            <a:r>
              <a:rPr lang="en-GB" sz="238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8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szabadidős</a:t>
            </a:r>
            <a:r>
              <a:rPr lang="en-GB" sz="238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8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tevékenységét</a:t>
            </a:r>
            <a:r>
              <a:rPr lang="en-GB" sz="238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GB" sz="238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közművelődését</a:t>
            </a:r>
            <a:r>
              <a:rPr lang="en-GB" sz="238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8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elősegítő</a:t>
            </a:r>
            <a:r>
              <a:rPr lang="en-GB" sz="238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8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célok</a:t>
            </a:r>
            <a:r>
              <a:rPr lang="en-GB" sz="238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GB" sz="2380" dirty="0" err="1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különösen</a:t>
            </a:r>
            <a:r>
              <a:rPr lang="hu-HU" sz="238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r>
              <a:rPr lang="en-GB" sz="238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238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endParaRPr sz="238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3166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23"/>
              <a:buFont typeface="Arial"/>
              <a:buChar char="•"/>
            </a:pPr>
            <a:r>
              <a:rPr lang="en-GB" sz="246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GB" sz="246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közösségi</a:t>
            </a:r>
            <a:r>
              <a:rPr lang="en-GB" sz="246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6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élet</a:t>
            </a:r>
            <a:r>
              <a:rPr lang="en-GB" sz="246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6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szerveződését</a:t>
            </a:r>
            <a:r>
              <a:rPr lang="en-GB" sz="246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GB" sz="246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az</a:t>
            </a:r>
            <a:r>
              <a:rPr lang="en-GB" sz="246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6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itt</a:t>
            </a:r>
            <a:r>
              <a:rPr lang="en-GB" sz="246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6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élő</a:t>
            </a:r>
            <a:r>
              <a:rPr lang="en-GB" sz="246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6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csoportok</a:t>
            </a:r>
            <a:r>
              <a:rPr lang="en-GB" sz="246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GB" sz="246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szervezetek</a:t>
            </a:r>
            <a:r>
              <a:rPr lang="en-GB" sz="246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6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együttműködését</a:t>
            </a:r>
            <a:r>
              <a:rPr lang="en-GB" sz="246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GB" sz="246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lokálpatriotizmusának</a:t>
            </a:r>
            <a:r>
              <a:rPr lang="en-GB" sz="246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6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elősegítését</a:t>
            </a:r>
            <a:r>
              <a:rPr lang="en-GB" sz="246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endParaRPr sz="246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3166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23"/>
              <a:buFont typeface="Arial"/>
              <a:buChar char="•"/>
            </a:pPr>
            <a:r>
              <a:rPr lang="en-GB" sz="246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GB" sz="246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magyar</a:t>
            </a:r>
            <a:r>
              <a:rPr lang="en-GB" sz="246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6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nemzeti</a:t>
            </a:r>
            <a:r>
              <a:rPr lang="en-GB" sz="246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6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hagyományok</a:t>
            </a:r>
            <a:r>
              <a:rPr lang="en-GB" sz="246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6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ápolását</a:t>
            </a:r>
            <a:r>
              <a:rPr lang="en-GB" sz="246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6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szolgáló</a:t>
            </a:r>
            <a:r>
              <a:rPr lang="en-GB" sz="246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6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rendezvények</a:t>
            </a:r>
            <a:r>
              <a:rPr lang="en-GB" sz="246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;</a:t>
            </a:r>
            <a:endParaRPr sz="246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3166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23"/>
              <a:buFont typeface="Arial"/>
              <a:buChar char="•"/>
            </a:pPr>
            <a:r>
              <a:rPr lang="en-GB" sz="246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egészségmegőrző</a:t>
            </a:r>
            <a:r>
              <a:rPr lang="en-GB" sz="246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6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és</a:t>
            </a:r>
            <a:r>
              <a:rPr lang="en-GB" sz="246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46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sportprogramok</a:t>
            </a:r>
            <a:r>
              <a:rPr lang="en-GB" sz="246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;</a:t>
            </a:r>
            <a:endParaRPr sz="246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3166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23"/>
              <a:buFont typeface="Arial"/>
              <a:buChar char="•"/>
            </a:pPr>
            <a:r>
              <a:rPr lang="en-GB" sz="246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környezetvédelem</a:t>
            </a:r>
            <a:r>
              <a:rPr lang="en-GB" sz="246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GB" sz="246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zöldprogram</a:t>
            </a:r>
            <a:r>
              <a:rPr lang="en-GB" sz="246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;</a:t>
            </a:r>
            <a:endParaRPr sz="246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5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3" name="Google Shape;223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25"/>
          <p:cNvSpPr txBox="1">
            <a:spLocks noGrp="1"/>
          </p:cNvSpPr>
          <p:nvPr>
            <p:ph type="title"/>
          </p:nvPr>
        </p:nvSpPr>
        <p:spPr>
          <a:xfrm>
            <a:off x="311700" y="12196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22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I. KERÜLETI EGYHÁZI ÉS VALLÁSI SZERVEZETEK</a:t>
            </a:r>
            <a:endParaRPr sz="222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5" name="Google Shape;225;p25"/>
          <p:cNvSpPr txBox="1">
            <a:spLocks noGrp="1"/>
          </p:cNvSpPr>
          <p:nvPr>
            <p:ph type="body" idx="1"/>
          </p:nvPr>
        </p:nvSpPr>
        <p:spPr>
          <a:xfrm>
            <a:off x="311700" y="602511"/>
            <a:ext cx="8520600" cy="4479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3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2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Támogatandó</a:t>
            </a:r>
            <a:r>
              <a:rPr lang="en-GB" sz="6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62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pályázati</a:t>
            </a:r>
            <a:r>
              <a:rPr lang="en-GB" sz="6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62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célok</a:t>
            </a:r>
            <a:r>
              <a:rPr lang="en-GB" sz="6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: A </a:t>
            </a:r>
            <a:r>
              <a:rPr lang="en-GB" sz="62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kerületben</a:t>
            </a:r>
            <a:r>
              <a:rPr lang="en-GB" sz="6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62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élő</a:t>
            </a:r>
            <a:r>
              <a:rPr lang="en-GB" sz="6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62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polgárok</a:t>
            </a:r>
            <a:r>
              <a:rPr lang="en-GB" sz="6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62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szabadidős</a:t>
            </a:r>
            <a:r>
              <a:rPr lang="en-GB" sz="6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62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tevékenységét</a:t>
            </a:r>
            <a:r>
              <a:rPr lang="en-GB" sz="6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GB" sz="62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közművelődését</a:t>
            </a:r>
            <a:r>
              <a:rPr lang="en-GB" sz="6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62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elősegítő</a:t>
            </a:r>
            <a:r>
              <a:rPr lang="en-GB" sz="6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62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célok</a:t>
            </a:r>
            <a:r>
              <a:rPr lang="en-GB" sz="6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GB" sz="6200" dirty="0" err="1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különösen</a:t>
            </a:r>
            <a:r>
              <a:rPr lang="en-GB" sz="6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endParaRPr dirty="0"/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9999"/>
              <a:buNone/>
            </a:pPr>
            <a:endParaRPr sz="6153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7307"/>
              <a:buFont typeface="Arial"/>
              <a:buChar char="•"/>
            </a:pPr>
            <a:r>
              <a:rPr lang="en-GB" sz="64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közművelődési</a:t>
            </a:r>
            <a:r>
              <a:rPr lang="en-GB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64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programok</a:t>
            </a:r>
            <a:r>
              <a:rPr lang="en-GB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</a:t>
            </a:r>
            <a:endParaRPr dirty="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7307"/>
              <a:buFont typeface="Arial"/>
              <a:buChar char="•"/>
            </a:pPr>
            <a:r>
              <a:rPr lang="en-GB" sz="64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hitéleti</a:t>
            </a:r>
            <a:r>
              <a:rPr lang="en-GB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GB" sz="64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kulturális</a:t>
            </a:r>
            <a:r>
              <a:rPr lang="en-GB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GB" sz="64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oktatási</a:t>
            </a:r>
            <a:r>
              <a:rPr lang="en-GB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GB" sz="64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közösségépítő</a:t>
            </a:r>
            <a:r>
              <a:rPr lang="en-GB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GB" sz="64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segítő</a:t>
            </a:r>
            <a:r>
              <a:rPr lang="en-GB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64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és</a:t>
            </a:r>
            <a:r>
              <a:rPr lang="en-GB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64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felzárkóztató</a:t>
            </a:r>
            <a:r>
              <a:rPr lang="en-GB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64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programok</a:t>
            </a:r>
            <a:r>
              <a:rPr lang="en-GB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;</a:t>
            </a:r>
            <a:endParaRPr dirty="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7307"/>
              <a:buFont typeface="Arial"/>
              <a:buChar char="•"/>
            </a:pPr>
            <a:r>
              <a:rPr lang="en-GB" sz="64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ifjúsági</a:t>
            </a:r>
            <a:r>
              <a:rPr lang="en-GB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64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programok</a:t>
            </a:r>
            <a:r>
              <a:rPr lang="en-GB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;</a:t>
            </a:r>
            <a:endParaRPr dirty="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7307"/>
              <a:buFont typeface="Arial"/>
              <a:buChar char="•"/>
            </a:pPr>
            <a:r>
              <a:rPr lang="en-GB" sz="64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nyugdíjas</a:t>
            </a:r>
            <a:r>
              <a:rPr lang="en-GB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64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és</a:t>
            </a:r>
            <a:r>
              <a:rPr lang="en-GB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64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idősügyi</a:t>
            </a:r>
            <a:r>
              <a:rPr lang="en-GB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64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programok</a:t>
            </a:r>
            <a:r>
              <a:rPr lang="en-GB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;</a:t>
            </a:r>
            <a:endParaRPr dirty="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7307"/>
              <a:buFont typeface="Arial"/>
              <a:buChar char="•"/>
            </a:pPr>
            <a:r>
              <a:rPr lang="en-GB" sz="64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tevékenységükhöz</a:t>
            </a:r>
            <a:r>
              <a:rPr lang="en-GB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64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kötődő</a:t>
            </a:r>
            <a:r>
              <a:rPr lang="en-GB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64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kiadványok</a:t>
            </a:r>
            <a:r>
              <a:rPr lang="en-GB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64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megjelentetése</a:t>
            </a:r>
            <a:r>
              <a:rPr lang="en-GB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;</a:t>
            </a:r>
            <a:endParaRPr dirty="0"/>
          </a:p>
          <a:p>
            <a:pPr marL="914400" lvl="1" indent="-31749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7307"/>
              <a:buFont typeface="Arial"/>
              <a:buChar char="•"/>
            </a:pPr>
            <a:r>
              <a:rPr lang="en-GB" sz="64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szociális</a:t>
            </a:r>
            <a:r>
              <a:rPr lang="en-GB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GB" sz="64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karitatív</a:t>
            </a:r>
            <a:r>
              <a:rPr lang="en-GB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64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tevékenységek</a:t>
            </a:r>
            <a:r>
              <a:rPr lang="en-GB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endParaRPr sz="64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7307"/>
              <a:buFont typeface="Arial"/>
              <a:buChar char="•"/>
            </a:pPr>
            <a:r>
              <a:rPr lang="en-GB" sz="64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esélyegyenlőséget</a:t>
            </a:r>
            <a:r>
              <a:rPr lang="en-GB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64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elősegítő</a:t>
            </a:r>
            <a:r>
              <a:rPr lang="en-GB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64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programok</a:t>
            </a:r>
            <a:r>
              <a:rPr lang="en-GB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7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9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1" name="Google Shape;231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39"/>
          <p:cNvSpPr txBox="1">
            <a:spLocks noGrp="1"/>
          </p:cNvSpPr>
          <p:nvPr>
            <p:ph type="title"/>
          </p:nvPr>
        </p:nvSpPr>
        <p:spPr>
          <a:xfrm>
            <a:off x="311700" y="116687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22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I. KERÜLETI EGYHÁZI ÉS VALLÁSI SZERVEZETEK</a:t>
            </a:r>
            <a:endParaRPr sz="222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3" name="Google Shape;233;p39"/>
          <p:cNvSpPr txBox="1">
            <a:spLocks noGrp="1"/>
          </p:cNvSpPr>
          <p:nvPr>
            <p:ph type="body" idx="1"/>
          </p:nvPr>
        </p:nvSpPr>
        <p:spPr>
          <a:xfrm>
            <a:off x="311700" y="659219"/>
            <a:ext cx="8520600" cy="4394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Pályázók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köre</a:t>
            </a:r>
            <a:r>
              <a:rPr lang="en-GB" sz="23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r>
              <a:rPr lang="en-GB" sz="21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1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Az</a:t>
            </a:r>
            <a:r>
              <a:rPr lang="en-GB" sz="21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I. </a:t>
            </a:r>
            <a:r>
              <a:rPr lang="en-GB" sz="21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kerületben</a:t>
            </a:r>
            <a:r>
              <a:rPr lang="en-GB" sz="21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1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hitéleti</a:t>
            </a:r>
            <a:r>
              <a:rPr lang="en-GB" sz="21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1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tevékenységet</a:t>
            </a:r>
            <a:r>
              <a:rPr lang="en-GB" sz="21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1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kifejtő</a:t>
            </a:r>
            <a:endParaRPr sz="21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100"/>
              <a:buChar char="●"/>
            </a:pPr>
            <a:r>
              <a:rPr lang="en-GB" sz="21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egyházak</a:t>
            </a:r>
            <a:r>
              <a:rPr lang="en-GB" sz="21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</a:t>
            </a:r>
            <a:endParaRPr sz="21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100"/>
              <a:buChar char="●"/>
            </a:pPr>
            <a:r>
              <a:rPr lang="en-GB" sz="21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vallásfelekezetek</a:t>
            </a:r>
            <a:r>
              <a:rPr lang="en-GB" sz="21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endParaRPr sz="21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100"/>
              <a:buChar char="●"/>
            </a:pPr>
            <a:r>
              <a:rPr lang="en-GB" sz="21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vallási</a:t>
            </a:r>
            <a:r>
              <a:rPr lang="en-GB" sz="21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1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közösségek</a:t>
            </a:r>
            <a:r>
              <a:rPr lang="en-GB" sz="21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endParaRPr sz="21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100"/>
              <a:buChar char="●"/>
            </a:pPr>
            <a:r>
              <a:rPr lang="en-GB" sz="21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jogi</a:t>
            </a:r>
            <a:r>
              <a:rPr lang="en-GB" sz="21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1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személyiséggel</a:t>
            </a:r>
            <a:r>
              <a:rPr lang="en-GB" sz="21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1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rendelkező</a:t>
            </a:r>
            <a:r>
              <a:rPr lang="en-GB" sz="21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1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vallási</a:t>
            </a:r>
            <a:r>
              <a:rPr lang="en-GB" sz="21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1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közösségek</a:t>
            </a:r>
            <a:r>
              <a:rPr lang="en-GB" sz="21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1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alapítványai</a:t>
            </a:r>
            <a:r>
              <a:rPr lang="en-GB" sz="21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1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és</a:t>
            </a:r>
            <a:r>
              <a:rPr lang="en-GB" sz="21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1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100"/>
              <a:buChar char="●"/>
            </a:pPr>
            <a:r>
              <a:rPr lang="en-GB" sz="21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egyházi</a:t>
            </a:r>
            <a:r>
              <a:rPr lang="en-GB" sz="21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1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alapítványok</a:t>
            </a:r>
            <a:r>
              <a:rPr lang="en-GB" sz="21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endParaRPr sz="21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amelyek</a:t>
            </a:r>
            <a:r>
              <a:rPr lang="en-GB" sz="21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1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az</a:t>
            </a:r>
            <a:r>
              <a:rPr lang="en-GB" sz="21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100" u="sng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önkormányzat</a:t>
            </a:r>
            <a:r>
              <a:rPr lang="en-GB" sz="2100" u="sng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100" u="sng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közigazgatási</a:t>
            </a:r>
            <a:r>
              <a:rPr lang="en-GB" sz="2100" u="sng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100" u="sng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területén</a:t>
            </a:r>
            <a:r>
              <a:rPr lang="en-GB" sz="2100" u="sng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100" u="sng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székhellyel</a:t>
            </a:r>
            <a:r>
              <a:rPr lang="en-GB" sz="2100" u="sng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GB" sz="2100" u="sng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illetve</a:t>
            </a:r>
            <a:r>
              <a:rPr lang="en-GB" sz="2100" u="sng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100" u="sng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alapszabályukban</a:t>
            </a:r>
            <a:r>
              <a:rPr lang="en-GB" sz="2100" u="sng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100" u="sng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rögzített</a:t>
            </a:r>
            <a:r>
              <a:rPr lang="en-GB" sz="2100" u="sng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100" u="sng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önálló</a:t>
            </a:r>
            <a:r>
              <a:rPr lang="en-GB" sz="2100" u="sng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100" u="sng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képviseleti</a:t>
            </a:r>
            <a:r>
              <a:rPr lang="en-GB" sz="2100" u="sng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100" u="sng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szervvel</a:t>
            </a:r>
            <a:r>
              <a:rPr lang="en-GB" sz="21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(pl. </a:t>
            </a:r>
            <a:r>
              <a:rPr lang="en-GB" sz="21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egyházközség</a:t>
            </a:r>
            <a:r>
              <a:rPr lang="en-GB" sz="21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) </a:t>
            </a:r>
            <a:r>
              <a:rPr lang="en-GB" sz="21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rendelkeznek</a:t>
            </a:r>
            <a:r>
              <a:rPr lang="en-GB" sz="21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GB" sz="21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továbbá</a:t>
            </a:r>
            <a:r>
              <a:rPr lang="en-GB" sz="21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endParaRPr sz="2100" dirty="0">
              <a:solidFill>
                <a:srgbClr val="073763"/>
              </a:solidFill>
            </a:endParaRPr>
          </a:p>
          <a:p>
            <a:pPr marL="1143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1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3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286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100" dirty="0">
              <a:solidFill>
                <a:srgbClr val="073763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232f5b7d7d3_0_3"/>
          <p:cNvSpPr/>
          <p:nvPr/>
        </p:nvSpPr>
        <p:spPr>
          <a:xfrm>
            <a:off x="6678118" y="2857778"/>
            <a:ext cx="2466000" cy="22857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9" name="Google Shape;239;g232f5b7d7d3_0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g232f5b7d7d3_0_3"/>
          <p:cNvSpPr txBox="1">
            <a:spLocks noGrp="1"/>
          </p:cNvSpPr>
          <p:nvPr>
            <p:ph type="title"/>
          </p:nvPr>
        </p:nvSpPr>
        <p:spPr>
          <a:xfrm>
            <a:off x="311700" y="116687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22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I. KERÜLETI EGYHÁZI ÉS VALLÁSI SZERVEZETEK</a:t>
            </a:r>
            <a:endParaRPr sz="222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1" name="Google Shape;241;g232f5b7d7d3_0_3"/>
          <p:cNvSpPr txBox="1">
            <a:spLocks noGrp="1"/>
          </p:cNvSpPr>
          <p:nvPr>
            <p:ph type="body" idx="1"/>
          </p:nvPr>
        </p:nvSpPr>
        <p:spPr>
          <a:xfrm>
            <a:off x="311700" y="659219"/>
            <a:ext cx="8520600" cy="439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Pályázók</a:t>
            </a:r>
            <a:r>
              <a:rPr lang="en-GB" sz="21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100" dirty="0" err="1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köre</a:t>
            </a:r>
            <a:r>
              <a:rPr lang="en-GB" sz="23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r>
              <a:rPr lang="en-GB" sz="22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1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amelyek</a:t>
            </a:r>
            <a:r>
              <a:rPr lang="en-GB" sz="22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2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az</a:t>
            </a:r>
            <a:r>
              <a:rPr lang="en-GB" sz="22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200" u="sng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önkormányzat</a:t>
            </a:r>
            <a:r>
              <a:rPr lang="en-GB" sz="2200" u="sng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200" u="sng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közigazgatási</a:t>
            </a:r>
            <a:r>
              <a:rPr lang="en-GB" sz="2200" u="sng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200" u="sng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területén</a:t>
            </a:r>
            <a:r>
              <a:rPr lang="en-GB" sz="2200" u="sng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200" u="sng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székhellyel</a:t>
            </a:r>
            <a:r>
              <a:rPr lang="en-GB" sz="2200" u="sng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GB" sz="2200" u="sng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illetve</a:t>
            </a:r>
            <a:r>
              <a:rPr lang="en-GB" sz="2200" u="sng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200" u="sng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alapszabályukban</a:t>
            </a:r>
            <a:r>
              <a:rPr lang="en-GB" sz="2200" u="sng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200" u="sng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rögzített</a:t>
            </a:r>
            <a:r>
              <a:rPr lang="en-GB" sz="2200" u="sng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200" u="sng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önálló</a:t>
            </a:r>
            <a:r>
              <a:rPr lang="en-GB" sz="2200" u="sng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200" u="sng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képviseleti</a:t>
            </a:r>
            <a:r>
              <a:rPr lang="en-GB" sz="2200" u="sng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200" u="sng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szervvel</a:t>
            </a:r>
            <a:r>
              <a:rPr lang="en-GB" sz="22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(pl. </a:t>
            </a:r>
            <a:r>
              <a:rPr lang="en-GB" sz="22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egyházközség</a:t>
            </a:r>
            <a:r>
              <a:rPr lang="en-GB" sz="22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) </a:t>
            </a:r>
            <a:r>
              <a:rPr lang="en-GB" sz="22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rendelkeznek</a:t>
            </a:r>
            <a:r>
              <a:rPr lang="en-GB" sz="22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GB" sz="22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továbbá</a:t>
            </a:r>
            <a:r>
              <a:rPr lang="en-GB" sz="22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endParaRPr sz="2200" dirty="0">
              <a:solidFill>
                <a:srgbClr val="073763"/>
              </a:solidFill>
            </a:endParaRPr>
          </a:p>
          <a:p>
            <a:pPr marL="1143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2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Arial"/>
              <a:buChar char="•"/>
            </a:pPr>
            <a:r>
              <a:rPr lang="en-GB" sz="22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GB" sz="22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</a:t>
            </a:r>
            <a:r>
              <a:rPr lang="en-GB" sz="22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2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benyújtását</a:t>
            </a:r>
            <a:r>
              <a:rPr lang="en-GB" sz="22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2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megelőző</a:t>
            </a:r>
            <a:r>
              <a:rPr lang="en-GB" sz="22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2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tíz</a:t>
            </a:r>
            <a:r>
              <a:rPr lang="en-GB" sz="22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2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évben</a:t>
            </a:r>
            <a:r>
              <a:rPr lang="en-GB" sz="22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a </a:t>
            </a:r>
            <a:r>
              <a:rPr lang="en-GB" sz="22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kerületben</a:t>
            </a:r>
            <a:r>
              <a:rPr lang="en-GB" sz="22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2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folyamatosan</a:t>
            </a:r>
            <a:r>
              <a:rPr lang="en-GB" sz="22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2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és</a:t>
            </a:r>
            <a:r>
              <a:rPr lang="en-GB" sz="22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2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dokumentálhatóan</a:t>
            </a:r>
            <a:r>
              <a:rPr lang="en-GB" sz="22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2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működik</a:t>
            </a:r>
            <a:r>
              <a:rPr lang="en-GB" sz="22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;</a:t>
            </a:r>
            <a:endParaRPr sz="2000" dirty="0">
              <a:solidFill>
                <a:srgbClr val="073763"/>
              </a:solidFill>
            </a:endParaRPr>
          </a:p>
          <a:p>
            <a:pPr marL="914400" lvl="1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Arial"/>
              <a:buChar char="•"/>
            </a:pPr>
            <a:r>
              <a:rPr lang="en-GB" sz="22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alapszabálynak</a:t>
            </a:r>
            <a:r>
              <a:rPr lang="en-GB" sz="22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2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megfelelő</a:t>
            </a:r>
            <a:r>
              <a:rPr lang="en-GB" sz="22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GB" sz="22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folyamatos</a:t>
            </a:r>
            <a:r>
              <a:rPr lang="en-GB" sz="22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2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hitéletet</a:t>
            </a:r>
            <a:r>
              <a:rPr lang="en-GB" sz="22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2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folytat</a:t>
            </a:r>
            <a:r>
              <a:rPr lang="en-GB" sz="22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;</a:t>
            </a:r>
            <a:endParaRPr sz="2000" dirty="0">
              <a:solidFill>
                <a:srgbClr val="073763"/>
              </a:solidFill>
            </a:endParaRPr>
          </a:p>
          <a:p>
            <a:pPr marL="914400" lvl="1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Arial"/>
              <a:buChar char="•"/>
            </a:pPr>
            <a:r>
              <a:rPr lang="en-GB" sz="22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az</a:t>
            </a:r>
            <a:r>
              <a:rPr lang="en-GB" sz="22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I. </a:t>
            </a:r>
            <a:r>
              <a:rPr lang="en-GB" sz="22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kerületi</a:t>
            </a:r>
            <a:r>
              <a:rPr lang="en-GB" sz="22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2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lakosok</a:t>
            </a:r>
            <a:r>
              <a:rPr lang="en-GB" sz="22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2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lelki</a:t>
            </a:r>
            <a:r>
              <a:rPr lang="en-GB" sz="22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2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gondozásával</a:t>
            </a:r>
            <a:r>
              <a:rPr lang="en-GB" sz="22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2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foglalkozik</a:t>
            </a:r>
            <a:r>
              <a:rPr lang="en-GB" sz="22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2000" dirty="0">
              <a:solidFill>
                <a:srgbClr val="073763"/>
              </a:solidFill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4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286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200" dirty="0">
              <a:solidFill>
                <a:srgbClr val="073763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0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7" name="Google Shape;247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40"/>
          <p:cNvSpPr txBox="1">
            <a:spLocks noGrp="1"/>
          </p:cNvSpPr>
          <p:nvPr>
            <p:ph type="title"/>
          </p:nvPr>
        </p:nvSpPr>
        <p:spPr>
          <a:xfrm>
            <a:off x="311700" y="116676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22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I. KERÜLETI EGYHÁZI ÉS VALLÁSI SZERVEZETEK</a:t>
            </a:r>
            <a:endParaRPr sz="222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9" name="Google Shape;249;p40"/>
          <p:cNvSpPr txBox="1">
            <a:spLocks noGrp="1"/>
          </p:cNvSpPr>
          <p:nvPr>
            <p:ph type="body" idx="1"/>
          </p:nvPr>
        </p:nvSpPr>
        <p:spPr>
          <a:xfrm>
            <a:off x="311700" y="715225"/>
            <a:ext cx="8520600" cy="42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0677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765"/>
              <a:buChar char="●"/>
            </a:pPr>
            <a:r>
              <a:rPr lang="en-GB" sz="195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Kapcsolattartás: </a:t>
            </a:r>
            <a:endParaRPr sz="1765"/>
          </a:p>
          <a:p>
            <a:pPr marL="914400" lvl="1" indent="-32893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580"/>
              <a:buChar char="○"/>
            </a:pPr>
            <a:r>
              <a:rPr lang="en-GB" sz="1765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egyhazi.palyazat@budavar.hu e-mail címen;</a:t>
            </a:r>
            <a:endParaRPr sz="1580"/>
          </a:p>
          <a:p>
            <a:pPr marL="914400" lvl="1" indent="-32893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580"/>
              <a:buChar char="○"/>
            </a:pPr>
            <a:r>
              <a:rPr lang="en-GB" sz="1765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061-458-3085-ös telefonszámon</a:t>
            </a:r>
            <a:endParaRPr sz="1765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endParaRPr sz="1765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0677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765"/>
              <a:buChar char="●"/>
            </a:pPr>
            <a:r>
              <a:rPr lang="en-GB" sz="195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pályázat benyújtásának módja: kizárólag elektronikus úton a </a:t>
            </a:r>
            <a:r>
              <a:rPr lang="en-GB" sz="1950" b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egyhazi.palyazat@budavar.hu</a:t>
            </a:r>
            <a:r>
              <a:rPr lang="en-GB" sz="195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e-mail címre, </a:t>
            </a:r>
            <a:r>
              <a:rPr lang="en-GB" sz="1950" b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egy fájlba rendezve.</a:t>
            </a:r>
            <a:endParaRPr sz="1765" b="1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endParaRPr sz="1765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59335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059"/>
              <a:buChar char="●"/>
            </a:pPr>
            <a:r>
              <a:rPr lang="en-GB" sz="195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pályázat benyújtásának határideje: </a:t>
            </a:r>
            <a:r>
              <a:rPr lang="en-GB" sz="1950" b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2024. április 26. (péntek) 24:00 óra </a:t>
            </a:r>
            <a:r>
              <a:rPr lang="en-GB" sz="195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(éjfél)</a:t>
            </a:r>
            <a:endParaRPr sz="195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endParaRPr sz="195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52425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950"/>
              <a:buFont typeface="Montserrat"/>
              <a:buChar char="●"/>
            </a:pPr>
            <a:r>
              <a:rPr lang="en-GB" sz="195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pályázat megvalósításának időintervalluma: a támogatói döntést tartalmazó bizottsági/önkormányzati határozat kelte - 2025. január 31. (péntek). </a:t>
            </a:r>
            <a:endParaRPr sz="195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endParaRPr sz="1765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230fe99e3f4_0_32"/>
          <p:cNvSpPr/>
          <p:nvPr/>
        </p:nvSpPr>
        <p:spPr>
          <a:xfrm>
            <a:off x="6678118" y="2857778"/>
            <a:ext cx="2466000" cy="22857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5" name="Google Shape;255;g230fe99e3f4_0_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Google Shape;256;g230fe99e3f4_0_32"/>
          <p:cNvSpPr txBox="1">
            <a:spLocks noGrp="1"/>
          </p:cNvSpPr>
          <p:nvPr>
            <p:ph type="title"/>
          </p:nvPr>
        </p:nvSpPr>
        <p:spPr>
          <a:xfrm>
            <a:off x="311700" y="21641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22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I. KERÜLETI EGYHÁZI ÉS VALLÁSI SZERVEZETEK</a:t>
            </a:r>
            <a:endParaRPr sz="222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57" name="Google Shape;257;g230fe99e3f4_0_32"/>
          <p:cNvSpPr txBox="1">
            <a:spLocks noGrp="1"/>
          </p:cNvSpPr>
          <p:nvPr>
            <p:ph type="body" idx="1"/>
          </p:nvPr>
        </p:nvSpPr>
        <p:spPr>
          <a:xfrm>
            <a:off x="311700" y="789125"/>
            <a:ext cx="8520600" cy="42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457200" lvl="0" indent="-36307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18"/>
              <a:buChar char="●"/>
            </a:pP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Hiánypótlásra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u="sng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egy</a:t>
            </a:r>
            <a:r>
              <a:rPr lang="en-GB" sz="2000" u="sng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u="sng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alkalommal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a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hiánypótlás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felhívás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kézhezvételétől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számított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u="sng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három</a:t>
            </a:r>
            <a:r>
              <a:rPr lang="en-GB" sz="2000" u="sng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u="sng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munkanapos</a:t>
            </a:r>
            <a:r>
              <a:rPr lang="en-GB" sz="2000" u="sng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u="sng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határidőn</a:t>
            </a:r>
            <a:r>
              <a:rPr lang="en-GB" sz="2000" u="sng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u="sng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belül</a:t>
            </a:r>
            <a:r>
              <a:rPr lang="en-GB" sz="2000" u="sng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van </a:t>
            </a:r>
            <a:r>
              <a:rPr lang="en-GB" sz="2000" u="sng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lehetőség</a:t>
            </a:r>
            <a:endParaRPr dirty="0"/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18"/>
              <a:buNone/>
            </a:pPr>
            <a:endParaRPr sz="20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6307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18"/>
              <a:buChar char="●"/>
            </a:pP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pályázatok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elbírálásának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határideje</a:t>
            </a:r>
            <a:r>
              <a:rPr lang="hu-HU" sz="20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legkésőbb</a:t>
            </a:r>
            <a:r>
              <a:rPr lang="en-GB" sz="20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en-GB" sz="20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2024. </a:t>
            </a:r>
            <a:r>
              <a:rPr lang="en-GB" sz="20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május</a:t>
            </a:r>
            <a:r>
              <a:rPr lang="en-GB" sz="20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hu-HU" sz="20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31</a:t>
            </a:r>
            <a:r>
              <a:rPr lang="en-GB" sz="20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. (</a:t>
            </a:r>
            <a:r>
              <a:rPr lang="hu-HU" sz="20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péntek</a:t>
            </a:r>
            <a:r>
              <a:rPr lang="en-GB" sz="20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)</a:t>
            </a:r>
            <a:endParaRPr dirty="0"/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18"/>
              <a:buNone/>
            </a:pPr>
            <a:endParaRPr sz="20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6307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18"/>
              <a:buChar char="●"/>
            </a:pP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pályázónak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a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támogatás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felhasználásáról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2025.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február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28-ig (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péntek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)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kell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elszámolnia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az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elszámolási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lap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és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annak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az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útmutatója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alapján</a:t>
            </a:r>
            <a:endParaRPr lang="hu-HU" sz="2000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 indent="-352167">
              <a:buClr>
                <a:srgbClr val="073763"/>
              </a:buClr>
              <a:buSzPts val="1946"/>
            </a:pPr>
            <a:r>
              <a:rPr lang="hu-HU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Az alapítványi pályázókat (az </a:t>
            </a:r>
            <a:r>
              <a:rPr lang="hu-HU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Mötv</a:t>
            </a:r>
            <a:r>
              <a:rPr lang="hu-HU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. 42.§ (4) bekezdés alapján) a Képviselő-testület, az egyéb pályázókat (a 22/2022. (XI. 24.) önkormányzati rendeletének 8.§ (4) bekezdése és 3. melléklet 2.14. pontja alapján) a Képviselő-testület NOKS Bizottsága bírálja el.</a:t>
            </a:r>
            <a:endParaRPr lang="hu-HU" sz="2000" dirty="0">
              <a:solidFill>
                <a:srgbClr val="073763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230fe99e3f4_0_39"/>
          <p:cNvSpPr/>
          <p:nvPr/>
        </p:nvSpPr>
        <p:spPr>
          <a:xfrm>
            <a:off x="6678118" y="2857778"/>
            <a:ext cx="2466000" cy="22857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3" name="Google Shape;263;g230fe99e3f4_0_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Google Shape;264;g230fe99e3f4_0_39"/>
          <p:cNvSpPr txBox="1">
            <a:spLocks noGrp="1"/>
          </p:cNvSpPr>
          <p:nvPr>
            <p:ph type="title"/>
          </p:nvPr>
        </p:nvSpPr>
        <p:spPr>
          <a:xfrm>
            <a:off x="311700" y="21641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22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I. KERÜLETI EGYHÁZI ÉS VALLÁSI SZERVEZETEK</a:t>
            </a:r>
            <a:endParaRPr sz="222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65" name="Google Shape;265;g230fe99e3f4_0_39"/>
          <p:cNvSpPr txBox="1">
            <a:spLocks noGrp="1"/>
          </p:cNvSpPr>
          <p:nvPr>
            <p:ph type="body" idx="1"/>
          </p:nvPr>
        </p:nvSpPr>
        <p:spPr>
          <a:xfrm>
            <a:off x="311700" y="789125"/>
            <a:ext cx="8520600" cy="42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Előnyt élvez az a pályázó, amelyik:</a:t>
            </a:r>
            <a:endParaRPr sz="20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6307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18"/>
              <a:buChar char="●"/>
            </a:pPr>
            <a:r>
              <a:rPr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programjában előtérbe helyezi a társadalmi problémák kezelését (szenvedélybetegségek stb.)</a:t>
            </a:r>
            <a:endParaRPr sz="20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6307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18"/>
              <a:buChar char="●"/>
            </a:pPr>
            <a:r>
              <a:rPr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hátrányos helyzetű csoportok számára nyújt programokat, segítséget (fogyatékkal élők, nők, gyerekek, idősek, romák stb.)</a:t>
            </a:r>
            <a:endParaRPr sz="20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6307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18"/>
              <a:buChar char="●"/>
            </a:pPr>
            <a:r>
              <a:rPr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fókuszában szociális aktivitás, a rászorulók és kirekesztettek támogatása áll</a:t>
            </a:r>
            <a:endParaRPr sz="20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6307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18"/>
              <a:buChar char="●"/>
            </a:pPr>
            <a:r>
              <a:rPr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programjával közösségteremtő- és fejlesztő tevékenységet valósít meg.  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1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1" name="Google Shape;271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272" name="Google Shape;272;p41"/>
          <p:cNvSpPr txBox="1">
            <a:spLocks noGrp="1"/>
          </p:cNvSpPr>
          <p:nvPr>
            <p:ph type="title"/>
          </p:nvPr>
        </p:nvSpPr>
        <p:spPr>
          <a:xfrm>
            <a:off x="311700" y="116687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22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I. KERÜLETI EGYHÁZI ÉS VALLÁSI SZERVEZETEK</a:t>
            </a:r>
            <a:endParaRPr sz="222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3" name="Google Shape;273;p41"/>
          <p:cNvSpPr txBox="1">
            <a:spLocks noGrp="1"/>
          </p:cNvSpPr>
          <p:nvPr>
            <p:ph type="body" idx="1"/>
          </p:nvPr>
        </p:nvSpPr>
        <p:spPr>
          <a:xfrm>
            <a:off x="311700" y="689400"/>
            <a:ext cx="8520600" cy="45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2682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954"/>
              <a:buChar char="●"/>
            </a:pPr>
            <a:r>
              <a:rPr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pályázat benyújtásának kötelező tartalmi elemei és mellékletei: </a:t>
            </a:r>
            <a:endParaRPr sz="20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29342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586"/>
              <a:buFont typeface="Arial"/>
              <a:buChar char="•"/>
            </a:pPr>
            <a:r>
              <a:rPr lang="en-GB" sz="1829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pályázati adatlap</a:t>
            </a:r>
            <a:endParaRPr sz="1490"/>
          </a:p>
          <a:p>
            <a:pPr marL="914400" lvl="1" indent="-329342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586"/>
              <a:buFont typeface="Arial"/>
              <a:buChar char="•"/>
            </a:pPr>
            <a:r>
              <a:rPr lang="en-GB" sz="1829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pályázati adatlap mellékletei</a:t>
            </a:r>
            <a:endParaRPr sz="1490"/>
          </a:p>
          <a:p>
            <a:pPr marL="914400" lvl="1" indent="-329342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586"/>
              <a:buFont typeface="Arial"/>
              <a:buChar char="•"/>
            </a:pPr>
            <a:r>
              <a:rPr lang="en-GB" sz="1829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pályázó (pénzügyi lebonyolító) összeférhetetlenséggel és érintettséggel kapcsolatos nyilatkozata;</a:t>
            </a:r>
            <a:endParaRPr sz="1490"/>
          </a:p>
          <a:p>
            <a:pPr marL="914400" lvl="1" indent="-329342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586"/>
              <a:buFont typeface="Arial"/>
              <a:buChar char="•"/>
            </a:pPr>
            <a:r>
              <a:rPr lang="en-GB" sz="1829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ÁFA-nyilatkozat;</a:t>
            </a:r>
            <a:endParaRPr sz="1490"/>
          </a:p>
          <a:p>
            <a:pPr marL="914400" lvl="1" indent="-329342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586"/>
              <a:buFont typeface="Arial"/>
              <a:buChar char="•"/>
            </a:pPr>
            <a:r>
              <a:rPr lang="en-GB" sz="1829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Átláthatósági nyilatkozat;</a:t>
            </a:r>
            <a:endParaRPr sz="1490"/>
          </a:p>
          <a:p>
            <a:pPr marL="914400" lvl="1" indent="-329342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586"/>
              <a:buFont typeface="Arial"/>
              <a:buChar char="•"/>
            </a:pPr>
            <a:r>
              <a:rPr lang="en-GB" sz="1829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Adatkezelési nyilatkozat;</a:t>
            </a:r>
            <a:endParaRPr sz="1490"/>
          </a:p>
          <a:p>
            <a:pPr marL="914400" lvl="1" indent="-329342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586"/>
              <a:buFont typeface="Arial"/>
              <a:buChar char="•"/>
            </a:pPr>
            <a:r>
              <a:rPr lang="en-GB" sz="1829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Igazolást vagy nyilatkozatot arról, hogy a Pályázó a pályázat benyújtását megelőző tíz évben a Budapest I. kerületben folyamatosan és dokumentálhatóan működik</a:t>
            </a:r>
            <a:endParaRPr sz="1490"/>
          </a:p>
          <a:p>
            <a:pPr marL="914400" lvl="1" indent="-329342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586"/>
              <a:buFont typeface="Arial"/>
              <a:buChar char="•"/>
            </a:pPr>
            <a:r>
              <a:rPr lang="en-GB" sz="1829" b="1" u="sng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Állami adóhatóság (NAV) által kiállított 30 napnál nem régebbi igazolás</a:t>
            </a:r>
            <a:endParaRPr sz="1829" b="1" u="sng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654"/>
              <a:buNone/>
            </a:pPr>
            <a:endParaRPr sz="20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654"/>
              <a:buNone/>
            </a:pPr>
            <a:endParaRPr sz="20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654"/>
              <a:buNone/>
            </a:pPr>
            <a:endParaRPr sz="20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654"/>
              <a:buNone/>
            </a:pPr>
            <a:endParaRPr sz="20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654"/>
              <a:buNone/>
            </a:pPr>
            <a:endParaRPr sz="20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6"/>
          <p:cNvSpPr txBox="1">
            <a:spLocks noGrp="1"/>
          </p:cNvSpPr>
          <p:nvPr>
            <p:ph type="ctrTitle"/>
          </p:nvPr>
        </p:nvSpPr>
        <p:spPr>
          <a:xfrm>
            <a:off x="311700" y="1096200"/>
            <a:ext cx="8520600" cy="15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-GB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Köszönjük a figyelmet!</a:t>
            </a:r>
            <a:endParaRPr sz="330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9" name="Google Shape;279;p26"/>
          <p:cNvSpPr/>
          <p:nvPr/>
        </p:nvSpPr>
        <p:spPr>
          <a:xfrm>
            <a:off x="0" y="3353425"/>
            <a:ext cx="9144000" cy="726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0" name="Google Shape;280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11116" y="3663650"/>
            <a:ext cx="1921771" cy="102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8162ba6061_0_8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g18162ba6061_0_8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22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I. KERÜLETI NYÁRI FEJLESZTŐ FOGLALKOZÁSOK</a:t>
            </a:r>
            <a:endParaRPr sz="222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2" name="Google Shape;72;g18162ba6061_0_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05925" y="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g18162ba6061_0_8"/>
          <p:cNvSpPr txBox="1">
            <a:spLocks noGrp="1"/>
          </p:cNvSpPr>
          <p:nvPr>
            <p:ph type="body" idx="1"/>
          </p:nvPr>
        </p:nvSpPr>
        <p:spPr>
          <a:xfrm>
            <a:off x="311700" y="1133925"/>
            <a:ext cx="8520600" cy="392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457200" lvl="0" indent="-33686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1666"/>
              <a:buChar char="●"/>
            </a:pPr>
            <a:r>
              <a:rPr lang="en-GB" sz="24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pályázat nyílt</a:t>
            </a:r>
            <a:endParaRPr sz="24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86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1666"/>
              <a:buChar char="●"/>
            </a:pPr>
            <a:r>
              <a:rPr lang="en-GB" sz="24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támogatás formája: vissza nem térítendő</a:t>
            </a:r>
            <a:endParaRPr sz="24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86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1666"/>
              <a:buChar char="●"/>
            </a:pPr>
            <a:r>
              <a:rPr lang="en-GB" sz="24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Rendelkezésre álló keretösszeg: </a:t>
            </a:r>
            <a:endParaRPr sz="24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10 000 000 Ft</a:t>
            </a:r>
            <a:r>
              <a:rPr lang="en-GB" sz="24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azaz tízmillió forint, amelyből</a:t>
            </a:r>
            <a:br>
              <a:rPr lang="en-GB" sz="24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24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pályázónként kapható maximális összeg </a:t>
            </a:r>
            <a:endParaRPr sz="24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3 000 000 Ft, azaz hárommillió forint.</a:t>
            </a:r>
            <a:endParaRPr sz="24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</a:pPr>
            <a:endParaRPr sz="24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</a:pPr>
            <a:endParaRPr sz="24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1818"/>
              <a:buNone/>
            </a:pPr>
            <a:endParaRPr sz="220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" name="Google Shape;79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8"/>
          <p:cNvSpPr txBox="1">
            <a:spLocks noGrp="1"/>
          </p:cNvSpPr>
          <p:nvPr>
            <p:ph type="title"/>
          </p:nvPr>
        </p:nvSpPr>
        <p:spPr>
          <a:xfrm>
            <a:off x="311700" y="21641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22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I. KERÜLETI NYÁRI FEJLESZTŐ FOGLALKOZÁSOK</a:t>
            </a:r>
            <a:endParaRPr sz="222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8"/>
          <p:cNvSpPr txBox="1">
            <a:spLocks noGrp="1"/>
          </p:cNvSpPr>
          <p:nvPr>
            <p:ph type="body" idx="1"/>
          </p:nvPr>
        </p:nvSpPr>
        <p:spPr>
          <a:xfrm>
            <a:off x="311700" y="673375"/>
            <a:ext cx="8520600" cy="4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22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Támogatandó pályázati célok:</a:t>
            </a:r>
            <a:endParaRPr/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300"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en-GB" sz="22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Sport-, művészeti-, személyiség-, és készségfejlesztő,</a:t>
            </a:r>
            <a:endParaRPr sz="160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en-GB" sz="22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érzékenyítő, prevenciós, kreativitást, kommunikációs, empátiás készségeket fejlesztő</a:t>
            </a:r>
            <a:endParaRPr sz="160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en-GB" sz="22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tehetséggondozó és felzárkóztató programok és foglalkozások megvalósítása, </a:t>
            </a:r>
            <a:endParaRPr sz="22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Illetve: </a:t>
            </a:r>
            <a:endParaRPr sz="220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en-GB" sz="22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Budavári Önkormányzat ingatlanjainak a pályázati célok megvalósítása érdekében való hasznosítása a foglaltság függvényében</a:t>
            </a:r>
            <a:endParaRPr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9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9"/>
          <p:cNvSpPr txBox="1">
            <a:spLocks noGrp="1"/>
          </p:cNvSpPr>
          <p:nvPr>
            <p:ph type="title"/>
          </p:nvPr>
        </p:nvSpPr>
        <p:spPr>
          <a:xfrm>
            <a:off x="311700" y="21641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22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I. KERÜLETI NYÁRI FEJLESZTŐ FOGLALKOZÁSOK</a:t>
            </a:r>
            <a:endParaRPr sz="222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9"/>
          <p:cNvSpPr txBox="1">
            <a:spLocks noGrp="1"/>
          </p:cNvSpPr>
          <p:nvPr>
            <p:ph type="body" idx="1"/>
          </p:nvPr>
        </p:nvSpPr>
        <p:spPr>
          <a:xfrm>
            <a:off x="311700" y="688175"/>
            <a:ext cx="8520600" cy="42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en-GB" sz="2004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Pályázók köre</a:t>
            </a:r>
            <a:r>
              <a:rPr lang="en-GB" sz="185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sz="185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sz="765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2639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540"/>
              <a:buFont typeface="Arial"/>
              <a:buChar char="•"/>
            </a:pPr>
            <a:r>
              <a:rPr lang="en-GB" sz="2004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oktatási-nevelési tevékenységgel, fejlesztéssel foglalkozó nonprofit gazdasági társaságok</a:t>
            </a:r>
            <a:endParaRPr sz="1540"/>
          </a:p>
          <a:p>
            <a:pPr marL="914400" lvl="1" indent="-32639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540"/>
              <a:buFont typeface="Arial"/>
              <a:buChar char="•"/>
            </a:pPr>
            <a:r>
              <a:rPr lang="en-GB" sz="2004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oktatási-nevelési tevékenységgel, fejlesztéssel foglalkozó egyéni vállalkozók (pl. pedagógusok)</a:t>
            </a:r>
            <a:endParaRPr sz="1540"/>
          </a:p>
          <a:p>
            <a:pPr marL="914400" lvl="1" indent="-32639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540"/>
              <a:buFont typeface="Arial"/>
              <a:buChar char="•"/>
            </a:pPr>
            <a:r>
              <a:rPr lang="en-GB" sz="2004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alapítványok</a:t>
            </a:r>
            <a:endParaRPr sz="1540"/>
          </a:p>
          <a:p>
            <a:pPr marL="914400" lvl="1" indent="-32639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540"/>
              <a:buFont typeface="Arial"/>
              <a:buChar char="•"/>
            </a:pPr>
            <a:r>
              <a:rPr lang="en-GB" sz="2004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bejegyzett civil szervezetek</a:t>
            </a:r>
            <a:endParaRPr sz="2004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55917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5"/>
              <a:buFont typeface="Montserrat"/>
              <a:buChar char="•"/>
            </a:pPr>
            <a:r>
              <a:rPr lang="en-GB" sz="2004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egyházi szervezetek, vallási közösségek</a:t>
            </a:r>
            <a:endParaRPr sz="2004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sz="2004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en-GB" sz="2004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foglalkozások résztvevőinek legalább 70 %-a az I. kerületben bejelentett lakcímmel és/vagy tartózkodási címmel rendelkező gyermek kell, hogy legyen.  </a:t>
            </a:r>
            <a:endParaRPr sz="2004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95"/>
              <a:buNone/>
            </a:pPr>
            <a:endParaRPr sz="185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95"/>
              <a:buNone/>
            </a:pPr>
            <a:endParaRPr sz="1695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30fe99e3f4_0_8"/>
          <p:cNvSpPr/>
          <p:nvPr/>
        </p:nvSpPr>
        <p:spPr>
          <a:xfrm>
            <a:off x="6678118" y="2857778"/>
            <a:ext cx="2466000" cy="22857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g230fe99e3f4_0_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g230fe99e3f4_0_8"/>
          <p:cNvSpPr txBox="1">
            <a:spLocks noGrp="1"/>
          </p:cNvSpPr>
          <p:nvPr>
            <p:ph type="title"/>
          </p:nvPr>
        </p:nvSpPr>
        <p:spPr>
          <a:xfrm>
            <a:off x="311700" y="21641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22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I. KERÜLETI NYÁRI FEJLESZTŐ FOGLALKOZÁSOK</a:t>
            </a:r>
            <a:endParaRPr sz="222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g230fe99e3f4_0_8"/>
          <p:cNvSpPr txBox="1">
            <a:spLocks noGrp="1"/>
          </p:cNvSpPr>
          <p:nvPr>
            <p:ph type="body" idx="1"/>
          </p:nvPr>
        </p:nvSpPr>
        <p:spPr>
          <a:xfrm>
            <a:off x="311700" y="702950"/>
            <a:ext cx="8520600" cy="436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7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Előnyt élvez az a pályázó, amelyik:</a:t>
            </a:r>
            <a:endParaRPr sz="2771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b="1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861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6211"/>
              <a:buChar char="●"/>
            </a:pPr>
            <a:r>
              <a:rPr lang="en-GB" sz="2718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legmagasabb szakmai hozzáadott értéket biztosítja, azaz </a:t>
            </a:r>
            <a:r>
              <a:rPr lang="en-GB" sz="2718" b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túlmutat a „gyermekmegőrzés” funkción</a:t>
            </a:r>
            <a:r>
              <a:rPr lang="en-GB" sz="2718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és a résztvevő gyerekek számára maradandó értéket és tartalmas szakmai programot nyújt</a:t>
            </a:r>
            <a:endParaRPr sz="2718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166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5286"/>
              <a:buChar char="●"/>
            </a:pPr>
            <a:r>
              <a:rPr lang="en-GB" sz="2718" b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eléri a legnehezebb sorsú</a:t>
            </a:r>
            <a:r>
              <a:rPr lang="en-GB" sz="2718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a szülők munkába állása miatt megoldhatatlan helyzetbe kerülő </a:t>
            </a:r>
            <a:r>
              <a:rPr lang="en-GB" sz="2718" b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családokat</a:t>
            </a:r>
            <a:endParaRPr sz="2718" b="1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166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5286"/>
              <a:buChar char="●"/>
            </a:pPr>
            <a:r>
              <a:rPr lang="en-GB" sz="2718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pályázati programban a szakmai tartalomnak megfelelő, </a:t>
            </a:r>
            <a:r>
              <a:rPr lang="en-GB" sz="2718" b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maximális csoportlétszám</a:t>
            </a:r>
            <a:r>
              <a:rPr lang="en-GB" sz="2718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elérését biztosítja</a:t>
            </a:r>
            <a:endParaRPr sz="2718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166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5286"/>
              <a:buChar char="●"/>
            </a:pPr>
            <a:r>
              <a:rPr lang="en-GB" sz="2718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családok, jelentkezők részére </a:t>
            </a:r>
            <a:r>
              <a:rPr lang="en-GB" sz="2718" b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további kedvezményeket</a:t>
            </a:r>
            <a:r>
              <a:rPr lang="en-GB" sz="2718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biztosít</a:t>
            </a:r>
            <a:endParaRPr sz="2718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166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5286"/>
              <a:buChar char="●"/>
            </a:pPr>
            <a:r>
              <a:rPr lang="en-GB" sz="2718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az I. kerületben bejegyzett székhellyel vagy fiókteleppel rendelkezik, országos vagy regionális szervezet esetén önálló I. kerületi szervezeti egységgel rendelkezik.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2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3" name="Google Shape;10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2"/>
          <p:cNvSpPr txBox="1">
            <a:spLocks noGrp="1"/>
          </p:cNvSpPr>
          <p:nvPr>
            <p:ph type="title"/>
          </p:nvPr>
        </p:nvSpPr>
        <p:spPr>
          <a:xfrm>
            <a:off x="311700" y="21641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22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I. KERÜLETI NYÁRI FEJLESZTŐ FOGLALKOZÁSOK</a:t>
            </a:r>
            <a:endParaRPr sz="222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12"/>
          <p:cNvSpPr txBox="1">
            <a:spLocks noGrp="1"/>
          </p:cNvSpPr>
          <p:nvPr>
            <p:ph type="body" idx="1"/>
          </p:nvPr>
        </p:nvSpPr>
        <p:spPr>
          <a:xfrm>
            <a:off x="311700" y="789112"/>
            <a:ext cx="8520600" cy="4250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-GB" sz="21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pályázat benyújtásának kötelező tartalmi elemei és mellékletei: </a:t>
            </a:r>
            <a:endParaRPr sz="21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endParaRPr sz="225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3623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695"/>
              <a:buFont typeface="Arial"/>
              <a:buChar char="•"/>
            </a:pPr>
            <a:r>
              <a:rPr lang="en-GB" sz="2065" u="sng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pályázati adatlap</a:t>
            </a:r>
            <a:endParaRPr sz="1695">
              <a:solidFill>
                <a:srgbClr val="073763"/>
              </a:solidFill>
            </a:endParaRPr>
          </a:p>
          <a:p>
            <a:pPr marL="914400" lvl="1" indent="-33623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695"/>
              <a:buFont typeface="Arial"/>
              <a:buChar char="•"/>
            </a:pPr>
            <a:r>
              <a:rPr lang="en-GB" sz="2065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pályázati adatlap </a:t>
            </a:r>
            <a:r>
              <a:rPr lang="en-GB" sz="2065" u="sng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mellékletei</a:t>
            </a:r>
            <a:r>
              <a:rPr lang="en-GB" sz="2065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endParaRPr sz="2065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3623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695"/>
              <a:buFont typeface="Arial"/>
              <a:buChar char="•"/>
            </a:pPr>
            <a:r>
              <a:rPr lang="en-GB" sz="2065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pályázó (pénzügyi lebonyolító) összeférhetetlenséggel és érintettséggel kapcsolatos nyilatkozata;</a:t>
            </a:r>
            <a:endParaRPr sz="1695">
              <a:solidFill>
                <a:srgbClr val="073763"/>
              </a:solidFill>
            </a:endParaRPr>
          </a:p>
          <a:p>
            <a:pPr marL="914400" lvl="1" indent="-33623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695"/>
              <a:buFont typeface="Arial"/>
              <a:buChar char="•"/>
            </a:pPr>
            <a:r>
              <a:rPr lang="en-GB" sz="2065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ÁFA-nyilatkozat;</a:t>
            </a:r>
            <a:endParaRPr sz="1695">
              <a:solidFill>
                <a:srgbClr val="073763"/>
              </a:solidFill>
            </a:endParaRPr>
          </a:p>
          <a:p>
            <a:pPr marL="914400" lvl="1" indent="-33623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695"/>
              <a:buFont typeface="Arial"/>
              <a:buChar char="•"/>
            </a:pPr>
            <a:r>
              <a:rPr lang="en-GB" sz="2065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Átláthatósági nyilatkozat;</a:t>
            </a:r>
            <a:endParaRPr sz="1695">
              <a:solidFill>
                <a:srgbClr val="073763"/>
              </a:solidFill>
            </a:endParaRPr>
          </a:p>
          <a:p>
            <a:pPr marL="914400" lvl="1" indent="-33623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695"/>
              <a:buFont typeface="Arial"/>
              <a:buChar char="•"/>
            </a:pPr>
            <a:r>
              <a:rPr lang="en-GB" sz="2065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Adatkezelési nyilatkozat;</a:t>
            </a:r>
            <a:endParaRPr sz="1695">
              <a:solidFill>
                <a:srgbClr val="073763"/>
              </a:solidFill>
            </a:endParaRPr>
          </a:p>
          <a:p>
            <a:pPr marL="914400" lvl="1" indent="-33623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695"/>
              <a:buFont typeface="Arial"/>
              <a:buChar char="•"/>
            </a:pPr>
            <a:r>
              <a:rPr lang="en-GB" sz="2065" b="1" u="sng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Állami adóhatóság (NAV) által kiállított 30 napnál nem régebbi igazolás</a:t>
            </a:r>
            <a:endParaRPr sz="2065" b="1" u="sng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65"/>
              <a:buNone/>
            </a:pPr>
            <a:endParaRPr sz="215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65"/>
              <a:buNone/>
            </a:pPr>
            <a:endParaRPr sz="215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65"/>
              <a:buNone/>
            </a:pPr>
            <a:endParaRPr sz="215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65"/>
              <a:buNone/>
            </a:pPr>
            <a:endParaRPr sz="215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65"/>
              <a:buNone/>
            </a:pPr>
            <a:endParaRPr sz="215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1"/>
          <p:cNvSpPr txBox="1">
            <a:spLocks noGrp="1"/>
          </p:cNvSpPr>
          <p:nvPr>
            <p:ph type="title"/>
          </p:nvPr>
        </p:nvSpPr>
        <p:spPr>
          <a:xfrm>
            <a:off x="311700" y="21641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22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I. KERÜLETI NYÁRI FEJLESZTŐ FOGLALKOZÁSOK</a:t>
            </a:r>
            <a:endParaRPr sz="222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1"/>
          <p:cNvSpPr txBox="1">
            <a:spLocks noGrp="1"/>
          </p:cNvSpPr>
          <p:nvPr>
            <p:ph type="body" idx="1"/>
          </p:nvPr>
        </p:nvSpPr>
        <p:spPr>
          <a:xfrm>
            <a:off x="311700" y="998550"/>
            <a:ext cx="8520600" cy="38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Char char="●"/>
            </a:pPr>
            <a:r>
              <a:rPr lang="en-GB" sz="20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Kapcsolattartás: </a:t>
            </a:r>
            <a:endParaRPr sz="2000">
              <a:solidFill>
                <a:srgbClr val="073763"/>
              </a:solidFill>
            </a:endParaRPr>
          </a:p>
          <a:p>
            <a:pPr marL="914400" lvl="1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Char char="○"/>
            </a:pPr>
            <a:r>
              <a:rPr lang="en-GB" sz="20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nyari.tabor@budavar.hu e-mail címen;</a:t>
            </a:r>
            <a:endParaRPr sz="2000">
              <a:solidFill>
                <a:srgbClr val="073763"/>
              </a:solidFill>
            </a:endParaRPr>
          </a:p>
          <a:p>
            <a:pPr marL="914400" lvl="1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Char char="○"/>
            </a:pPr>
            <a:r>
              <a:rPr lang="en-GB" sz="20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061-458-3085-ös telefonszámon</a:t>
            </a:r>
            <a:endParaRPr sz="20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endParaRPr sz="20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Char char="●"/>
            </a:pPr>
            <a:r>
              <a:rPr lang="en-GB" sz="20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pályázat benyújtásának módja: kizárólag elektronikus úton a </a:t>
            </a:r>
            <a:r>
              <a:rPr lang="en-GB" sz="2000" b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nyari.tabor@budavar.hu</a:t>
            </a:r>
            <a:r>
              <a:rPr lang="en-GB" sz="20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e-mail címre, </a:t>
            </a:r>
            <a:r>
              <a:rPr lang="en-GB" sz="2000" b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egy fájlba rendezve</a:t>
            </a:r>
            <a:r>
              <a:rPr lang="en-GB" sz="20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20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Montserrat"/>
              <a:buChar char="●"/>
            </a:pPr>
            <a:r>
              <a:rPr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Hiánypótlásra </a:t>
            </a:r>
            <a:r>
              <a:rPr lang="en-GB" sz="2000" u="sng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egy alkalommal,</a:t>
            </a:r>
            <a:r>
              <a:rPr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a hiánypótlási felhívás kézhezvételétől számított </a:t>
            </a:r>
            <a:r>
              <a:rPr lang="en-GB" sz="2000" u="sng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három munkanapos határidőn belül van lehetőség.</a:t>
            </a:r>
            <a:endParaRPr sz="18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endParaRPr sz="18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endParaRPr sz="18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endParaRPr sz="18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endParaRPr sz="1800">
              <a:solidFill>
                <a:srgbClr val="0B539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362"/>
              <a:buNone/>
            </a:pPr>
            <a:endParaRPr sz="1800">
              <a:solidFill>
                <a:srgbClr val="0B539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endParaRPr sz="1660">
              <a:solidFill>
                <a:srgbClr val="0B539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30fe99e3f4_0_0"/>
          <p:cNvSpPr/>
          <p:nvPr/>
        </p:nvSpPr>
        <p:spPr>
          <a:xfrm>
            <a:off x="6678118" y="2857778"/>
            <a:ext cx="2466000" cy="22857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Google Shape;119;g230fe99e3f4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g230fe99e3f4_0_0"/>
          <p:cNvSpPr txBox="1">
            <a:spLocks noGrp="1"/>
          </p:cNvSpPr>
          <p:nvPr>
            <p:ph type="title"/>
          </p:nvPr>
        </p:nvSpPr>
        <p:spPr>
          <a:xfrm>
            <a:off x="311700" y="21641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22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I. KERÜLETI NYÁRI FEJLESZTŐ FOGLALKOZÁSOK</a:t>
            </a:r>
            <a:endParaRPr sz="222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g230fe99e3f4_0_0"/>
          <p:cNvSpPr txBox="1">
            <a:spLocks noGrp="1"/>
          </p:cNvSpPr>
          <p:nvPr>
            <p:ph type="body" idx="1"/>
          </p:nvPr>
        </p:nvSpPr>
        <p:spPr>
          <a:xfrm>
            <a:off x="311700" y="865525"/>
            <a:ext cx="8520600" cy="38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457200" lvl="0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Montserrat"/>
              <a:buChar char="●"/>
            </a:pP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benyújtásának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határideje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 2024.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április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26. (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péntek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) 24:00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óra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(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éjfél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)</a:t>
            </a:r>
            <a:endParaRPr sz="20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Montserrat"/>
              <a:buChar char="●"/>
            </a:pP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megvalósításának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időintervalluma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 a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támogatói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döntést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tartalmazó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bizottsági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/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önkormányzati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határozat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kelte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- 2024.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szeptember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1. (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vasárnap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).</a:t>
            </a:r>
            <a:r>
              <a:rPr lang="en-GB" sz="18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8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u="sng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 indent="-363070">
              <a:buSzPts val="2118"/>
            </a:pP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pályázatok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elbírálásának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határideje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legkésőbb</a:t>
            </a:r>
            <a:r>
              <a:rPr lang="en-GB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en-GB" sz="20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2024. </a:t>
            </a:r>
            <a:r>
              <a:rPr lang="en-GB" sz="20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május</a:t>
            </a:r>
            <a:r>
              <a:rPr lang="en-GB" sz="20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31. (</a:t>
            </a:r>
            <a:r>
              <a:rPr lang="en-GB" sz="20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péntek</a:t>
            </a:r>
            <a:r>
              <a:rPr lang="en-GB" sz="20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)</a:t>
            </a:r>
            <a:endParaRPr lang="en-GB" sz="2000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5216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946"/>
              <a:buChar char="●"/>
            </a:pP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pályázónak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a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támogatás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felhasználásáról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2024.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november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7-ig (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csütörtök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)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kell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elszámolnia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az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elszámolási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lap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és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annak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útmutatója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alapján</a:t>
            </a:r>
            <a:r>
              <a:rPr lang="hu-HU" sz="20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hu-HU" sz="20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lang="hu-HU" sz="2000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 indent="-352167">
              <a:buClr>
                <a:srgbClr val="073763"/>
              </a:buClr>
              <a:buSzPts val="1946"/>
            </a:pPr>
            <a:r>
              <a:rPr lang="hu-HU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Az alapítványi pályázókat </a:t>
            </a:r>
            <a:r>
              <a:rPr lang="hu-HU" sz="20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(</a:t>
            </a:r>
            <a:r>
              <a:rPr lang="hu-HU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az </a:t>
            </a:r>
            <a:r>
              <a:rPr lang="hu-HU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Mötv</a:t>
            </a:r>
            <a:r>
              <a:rPr lang="hu-HU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. 42.§ (4) bekezdés alapján) </a:t>
            </a:r>
            <a:r>
              <a:rPr lang="hu-HU" sz="20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a Képviselő-testület</a:t>
            </a:r>
            <a:r>
              <a:rPr lang="hu-HU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, </a:t>
            </a:r>
            <a:r>
              <a:rPr lang="hu-HU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az </a:t>
            </a:r>
            <a:r>
              <a:rPr lang="hu-HU" sz="20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egyéb pályázókat (a </a:t>
            </a:r>
            <a:r>
              <a:rPr lang="hu-HU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22/2022. (XI. 24.) önkormányzati rendeletének 8.§ (4) bekezdése és 3. melléklet 2.14. pontja </a:t>
            </a:r>
            <a:r>
              <a:rPr lang="hu-HU" sz="20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alapján) </a:t>
            </a:r>
            <a:r>
              <a:rPr lang="hu-HU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a Képviselő-testület NOKS </a:t>
            </a:r>
            <a:r>
              <a:rPr lang="hu-HU" sz="20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Bizottsága bírálja el.</a:t>
            </a:r>
            <a:endParaRPr lang="hu-HU" sz="2000" dirty="0">
              <a:solidFill>
                <a:srgbClr val="073763"/>
              </a:solidFill>
              <a:latin typeface="Montserrat"/>
              <a:ea typeface="Montserrat"/>
              <a:cs typeface="Montserrat"/>
            </a:endParaRPr>
          </a:p>
          <a:p>
            <a:pPr marL="457200" lvl="0" indent="-35216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946"/>
              <a:buChar char="●"/>
            </a:pPr>
            <a:endParaRPr dirty="0">
              <a:solidFill>
                <a:srgbClr val="07376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1545</Words>
  <Application>Microsoft Office PowerPoint</Application>
  <PresentationFormat>Diavetítés a képernyőre (16:9 oldalarány)</PresentationFormat>
  <Paragraphs>238</Paragraphs>
  <Slides>29</Slides>
  <Notes>29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29</vt:i4>
      </vt:variant>
    </vt:vector>
  </HeadingPairs>
  <TitlesOfParts>
    <vt:vector size="32" baseType="lpstr">
      <vt:lpstr>Arial</vt:lpstr>
      <vt:lpstr>Montserrat</vt:lpstr>
      <vt:lpstr>Simple Light</vt:lpstr>
      <vt:lpstr>        Lakossági tájékoztató fórum   Civil-, Egyházi- és Nyári Táboroztatások pályázati lehetőségeiről </vt:lpstr>
      <vt:lpstr> PÁLYÁZATI LEHETŐSÉG I. KERÜLETI NYÁRI FEJLESZTŐ FOGLALKOZÁSOKAT SZERVEZŐ TÁBOROZTATÓK RÉSZÉRE</vt:lpstr>
      <vt:lpstr>I. KERÜLETI NYÁRI FEJLESZTŐ FOGLALKOZÁSOK</vt:lpstr>
      <vt:lpstr>I. KERÜLETI NYÁRI FEJLESZTŐ FOGLALKOZÁSOK</vt:lpstr>
      <vt:lpstr>I. KERÜLETI NYÁRI FEJLESZTŐ FOGLALKOZÁSOK</vt:lpstr>
      <vt:lpstr>I. KERÜLETI NYÁRI FEJLESZTŐ FOGLALKOZÁSOK</vt:lpstr>
      <vt:lpstr>I. KERÜLETI NYÁRI FEJLESZTŐ FOGLALKOZÁSOK</vt:lpstr>
      <vt:lpstr>I. KERÜLETI NYÁRI FEJLESZTŐ FOGLALKOZÁSOK</vt:lpstr>
      <vt:lpstr>I. KERÜLETI NYÁRI FEJLESZTŐ FOGLALKOZÁSOK</vt:lpstr>
      <vt:lpstr> PÁLYÁZATI LEHETŐSÉG I. KERÜLETI CIVIL SZERVEZETEKNEK</vt:lpstr>
      <vt:lpstr>I. KERÜLETI CIVIL SZERVEZETEK</vt:lpstr>
      <vt:lpstr>I. KERÜLETI CIVIL SZERVEZETEK</vt:lpstr>
      <vt:lpstr>I. KERÜLETI CIVIL SZERVEZETEK</vt:lpstr>
      <vt:lpstr>I. KERÜLETI CIVIL SZERVEZETEK</vt:lpstr>
      <vt:lpstr>I. KERÜLETI CIVIL SZERVEZETEK</vt:lpstr>
      <vt:lpstr>I. KERÜLETI CIVIL SZERVEZETEK</vt:lpstr>
      <vt:lpstr>I. KERÜLETI CIVIL SZERVEZETEK</vt:lpstr>
      <vt:lpstr>I. KERÜLETI CIVIL SZERVEZETEK</vt:lpstr>
      <vt:lpstr> PÁLYÁZATI LEHETŐSÉG I. KERÜLETI EGYHÁZI ÉS VALLÁSI SZERVEZETEKNEK</vt:lpstr>
      <vt:lpstr>I. KERÜLETI EGYHÁZI ÉS VALLÁSI SZERVEZETEK</vt:lpstr>
      <vt:lpstr>I. KERÜLETI EGYHÁZI ÉS VALLÁSI SZERVEZETEK</vt:lpstr>
      <vt:lpstr>I. KERÜLETI EGYHÁZI ÉS VALLÁSI SZERVEZETEK</vt:lpstr>
      <vt:lpstr>I. KERÜLETI EGYHÁZI ÉS VALLÁSI SZERVEZETEK</vt:lpstr>
      <vt:lpstr>I. KERÜLETI EGYHÁZI ÉS VALLÁSI SZERVEZETEK</vt:lpstr>
      <vt:lpstr>I. KERÜLETI EGYHÁZI ÉS VALLÁSI SZERVEZETEK</vt:lpstr>
      <vt:lpstr>I. KERÜLETI EGYHÁZI ÉS VALLÁSI SZERVEZETEK</vt:lpstr>
      <vt:lpstr>I. KERÜLETI EGYHÁZI ÉS VALLÁSI SZERVEZETEK</vt:lpstr>
      <vt:lpstr>I. KERÜLETI EGYHÁZI ÉS VALLÁSI SZERVEZETEK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Lakossági tájékoztató fórum   Civil-, Egyházi- és Nyári Táboroztatások pályázati lehetőségeiről</dc:title>
  <dc:creator>Szász Zsombor</dc:creator>
  <cp:lastModifiedBy>Felhasználó</cp:lastModifiedBy>
  <cp:revision>4</cp:revision>
  <dcterms:modified xsi:type="dcterms:W3CDTF">2024-04-16T07:51:53Z</dcterms:modified>
</cp:coreProperties>
</file>